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16" r:id="rId2"/>
  </p:sldMasterIdLst>
  <p:notesMasterIdLst>
    <p:notesMasterId r:id="rId36"/>
  </p:notesMasterIdLst>
  <p:handoutMasterIdLst>
    <p:handoutMasterId r:id="rId37"/>
  </p:handoutMasterIdLst>
  <p:sldIdLst>
    <p:sldId id="567" r:id="rId3"/>
    <p:sldId id="916" r:id="rId4"/>
    <p:sldId id="918" r:id="rId5"/>
    <p:sldId id="919" r:id="rId6"/>
    <p:sldId id="911" r:id="rId7"/>
    <p:sldId id="912" r:id="rId8"/>
    <p:sldId id="913" r:id="rId9"/>
    <p:sldId id="914" r:id="rId10"/>
    <p:sldId id="917" r:id="rId11"/>
    <p:sldId id="900" r:id="rId12"/>
    <p:sldId id="644" r:id="rId13"/>
    <p:sldId id="645" r:id="rId14"/>
    <p:sldId id="824" r:id="rId15"/>
    <p:sldId id="649" r:id="rId16"/>
    <p:sldId id="656" r:id="rId17"/>
    <p:sldId id="657" r:id="rId18"/>
    <p:sldId id="823" r:id="rId19"/>
    <p:sldId id="663" r:id="rId20"/>
    <p:sldId id="859" r:id="rId21"/>
    <p:sldId id="858" r:id="rId22"/>
    <p:sldId id="905" r:id="rId23"/>
    <p:sldId id="906" r:id="rId24"/>
    <p:sldId id="908" r:id="rId25"/>
    <p:sldId id="588" r:id="rId26"/>
    <p:sldId id="425" r:id="rId27"/>
    <p:sldId id="473" r:id="rId28"/>
    <p:sldId id="667" r:id="rId29"/>
    <p:sldId id="668" r:id="rId30"/>
    <p:sldId id="669" r:id="rId31"/>
    <p:sldId id="666" r:id="rId32"/>
    <p:sldId id="857" r:id="rId33"/>
    <p:sldId id="792" r:id="rId34"/>
    <p:sldId id="920" r:id="rId35"/>
  </p:sldIdLst>
  <p:sldSz cx="12192000" cy="6858000"/>
  <p:notesSz cx="6797675" cy="9926638"/>
  <p:embeddedFontLst>
    <p:embeddedFont>
      <p:font typeface="Segoe UI" panose="020B0502040204020203" pitchFamily="34" charset="0"/>
      <p:regular r:id="rId38"/>
      <p:bold r:id="rId39"/>
      <p:italic r:id="rId40"/>
      <p:bold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Segoe UI Semibold" panose="020B0702040204020203" pitchFamily="34" charset="0"/>
      <p:bold r:id="rId46"/>
      <p:boldItalic r:id="rId47"/>
    </p:embeddedFont>
    <p:embeddedFont>
      <p:font typeface="Minion Pro" panose="02040503050306020203" charset="0"/>
      <p:regular r:id="rId48"/>
      <p:bold r:id="rId49"/>
      <p:italic r:id="rId50"/>
      <p:boldItalic r:id="rId51"/>
    </p:embeddedFont>
    <p:embeddedFont>
      <p:font typeface="Crimson" panose="020B0604020202020204" charset="0"/>
      <p:regular r:id="rId52"/>
      <p:bold r:id="rId53"/>
      <p:italic r:id="rId54"/>
      <p:boldItalic r:id="rId55"/>
    </p:embeddedFont>
  </p:embeddedFontLst>
  <p:custShowLst>
    <p:custShow name="SMYČKA" id="0">
      <p:sldLst>
        <p:sld r:id="rId3"/>
      </p:sldLst>
    </p:custShow>
  </p:custShow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7CCEDF4B-D8F6-4F9D-92CE-B11F991FC628}">
          <p14:sldIdLst>
            <p14:sldId id="567"/>
            <p14:sldId id="916"/>
            <p14:sldId id="918"/>
            <p14:sldId id="919"/>
            <p14:sldId id="911"/>
            <p14:sldId id="912"/>
            <p14:sldId id="913"/>
            <p14:sldId id="914"/>
            <p14:sldId id="917"/>
          </p14:sldIdLst>
        </p14:section>
        <p14:section name="hnědé a modré" id="{7E60FFED-CD74-4C6D-A8B9-81ED1AF1D469}">
          <p14:sldIdLst>
            <p14:sldId id="900"/>
            <p14:sldId id="644"/>
            <p14:sldId id="645"/>
            <p14:sldId id="824"/>
            <p14:sldId id="649"/>
            <p14:sldId id="656"/>
            <p14:sldId id="657"/>
            <p14:sldId id="823"/>
            <p14:sldId id="663"/>
            <p14:sldId id="859"/>
            <p14:sldId id="858"/>
            <p14:sldId id="905"/>
            <p14:sldId id="906"/>
            <p14:sldId id="908"/>
          </p14:sldIdLst>
        </p14:section>
        <p14:section name="Nabídka ČŠI k podpoře G" id="{6090973F-2D11-4496-96B3-F4EC1F9E9ADF}">
          <p14:sldIdLst>
            <p14:sldId id="588"/>
            <p14:sldId id="425"/>
            <p14:sldId id="473"/>
          </p14:sldIdLst>
        </p14:section>
        <p14:section name="Závěr" id="{FCD0AEF1-BB85-4340-A164-5AA3AEF2D555}">
          <p14:sldIdLst>
            <p14:sldId id="667"/>
            <p14:sldId id="668"/>
            <p14:sldId id="669"/>
            <p14:sldId id="666"/>
            <p14:sldId id="857"/>
            <p14:sldId id="792"/>
            <p14:sldId id="9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žáková Dana" initials="PD" lastIdx="50" clrIdx="0"/>
  <p:cmAuthor id="2" name="Holec Jakub" initials="HJ" lastIdx="3" clrIdx="3">
    <p:extLst>
      <p:ext uri="{19B8F6BF-5375-455C-9EA6-DF929625EA0E}">
        <p15:presenceInfo xmlns:p15="http://schemas.microsoft.com/office/powerpoint/2012/main" userId="Holec Jakub" providerId="None"/>
      </p:ext>
    </p:extLst>
  </p:cmAuthor>
  <p:cmAuthor id="3" name="Zatloukal Tomáš" initials="ZT" lastIdx="6" clrIdx="2">
    <p:extLst>
      <p:ext uri="{19B8F6BF-5375-455C-9EA6-DF929625EA0E}">
        <p15:presenceInfo xmlns:p15="http://schemas.microsoft.com/office/powerpoint/2012/main" userId="S-1-5-21-1086798987-9118719-3790444343-118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225"/>
    <a:srgbClr val="0073CF"/>
    <a:srgbClr val="C60C30"/>
    <a:srgbClr val="F89108"/>
    <a:srgbClr val="2BC3E1"/>
    <a:srgbClr val="5B9BD5"/>
    <a:srgbClr val="FCB6C7"/>
    <a:srgbClr val="66FF9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4" autoAdjust="0"/>
    <p:restoredTop sz="88163" autoAdjust="0"/>
  </p:normalViewPr>
  <p:slideViewPr>
    <p:cSldViewPr snapToGrid="0" showGuides="1">
      <p:cViewPr varScale="1">
        <p:scale>
          <a:sx n="91" d="100"/>
          <a:sy n="91" d="100"/>
        </p:scale>
        <p:origin x="96" y="240"/>
      </p:cViewPr>
      <p:guideLst>
        <p:guide orient="horz" pos="2137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 varScale="1">
      <p:scale>
        <a:sx n="1" d="1"/>
        <a:sy n="1" d="1"/>
      </p:scale>
      <p:origin x="0" y="-16818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2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font" Target="fonts/font18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2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commentAuthors" Target="commentAuthors.xml"/><Relationship Id="rId180" Type="http://schemas.microsoft.com/office/2015/10/relationships/revisionInfo" Target="revisionInfo.xml"/><Relationship Id="rId8" Type="http://schemas.openxmlformats.org/officeDocument/2006/relationships/slide" Target="slides/slide6.xml"/><Relationship Id="rId51" Type="http://schemas.openxmlformats.org/officeDocument/2006/relationships/font" Target="fonts/font14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5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6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7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8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l\Downloads\finalizace-deskripce.xls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rancova\Documents\&#218;KOLY\&#250;koly%20Pra&#382;&#225;kov&#225;\ppt%20region&#225;ln&#237;%20panel\Prezentace%20-%20podklady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rancova\Documents\&#218;KOLY\&#250;koly%20Pra&#382;&#225;kov&#225;\ppt%20region&#225;ln&#237;%20panel\Prezentace%20-%20podklady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5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b="1" dirty="0" smtClean="0"/>
              <a:t>Podíl žáků navštěvujících školy</a:t>
            </a:r>
            <a:r>
              <a:rPr lang="cs-CZ" dirty="0" smtClean="0"/>
              <a:t> s vysokou nebo velmi vysokou úrovní dílčích aspektů důrazu školy na studijní úspěch</a:t>
            </a:r>
            <a:endParaRPr lang="cs-CZ" dirty="0"/>
          </a:p>
        </c:rich>
      </c:tx>
      <c:layout>
        <c:manualLayout>
          <c:xMode val="edge"/>
          <c:yMode val="edge"/>
          <c:x val="0.13563295888516461"/>
          <c:y val="3.559840684731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0.35173588863830907"/>
          <c:y val="0.18257704843775918"/>
          <c:w val="0.49983121170243383"/>
          <c:h val="0.7222706873193174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ČR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cat>
            <c:strRef>
              <c:f>List1!$A$2:$A$4</c:f>
              <c:strCache>
                <c:ptCount val="3"/>
                <c:pt idx="0">
                  <c:v>Nároky učitelů na výsledky žáků</c:v>
                </c:pt>
                <c:pt idx="1">
                  <c:v>Zapojení rodičů do činností školy</c:v>
                </c:pt>
                <c:pt idx="2">
                  <c:v>Ochota rodičů zajistit, aby žáci byli připraveni se učit</c:v>
                </c:pt>
              </c:strCache>
            </c:strRef>
          </c:cat>
          <c:val>
            <c:numRef>
              <c:f>List1!$B$2:$B$4</c:f>
              <c:numCache>
                <c:formatCode>General</c:formatCode>
                <c:ptCount val="3"/>
                <c:pt idx="0">
                  <c:v>61</c:v>
                </c:pt>
                <c:pt idx="1">
                  <c:v>16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3D-4B5D-8046-83BF2649B6A0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OECD</c:v>
                </c:pt>
              </c:strCache>
            </c:strRef>
          </c:tx>
          <c:spPr>
            <a:pattFill prst="ltDnDiag">
              <a:fgClr>
                <a:srgbClr val="C00000"/>
              </a:fgClr>
              <a:bgClr>
                <a:schemeClr val="bg1"/>
              </a:bgClr>
            </a:pattFill>
            <a:ln>
              <a:solidFill>
                <a:srgbClr val="C60C30"/>
              </a:solidFill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cat>
            <c:strRef>
              <c:f>List1!$A$2:$A$4</c:f>
              <c:strCache>
                <c:ptCount val="3"/>
                <c:pt idx="0">
                  <c:v>Nároky učitelů na výsledky žáků</c:v>
                </c:pt>
                <c:pt idx="1">
                  <c:v>Zapojení rodičů do činností školy</c:v>
                </c:pt>
                <c:pt idx="2">
                  <c:v>Ochota rodičů zajistit, aby žáci byli připraveni se učit</c:v>
                </c:pt>
              </c:strCache>
            </c:strRef>
          </c:cat>
          <c:val>
            <c:numRef>
              <c:f>List1!$C$2:$C$4</c:f>
              <c:numCache>
                <c:formatCode>General</c:formatCode>
                <c:ptCount val="3"/>
                <c:pt idx="0">
                  <c:v>76</c:v>
                </c:pt>
                <c:pt idx="1">
                  <c:v>41</c:v>
                </c:pt>
                <c:pt idx="2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3D-4B5D-8046-83BF2649B6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axId val="485798704"/>
        <c:axId val="485793216"/>
      </c:barChart>
      <c:catAx>
        <c:axId val="4857987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5793216"/>
        <c:crosses val="autoZero"/>
        <c:auto val="1"/>
        <c:lblAlgn val="ctr"/>
        <c:lblOffset val="100"/>
        <c:noMultiLvlLbl val="0"/>
      </c:catAx>
      <c:valAx>
        <c:axId val="485793216"/>
        <c:scaling>
          <c:orientation val="minMax"/>
          <c:max val="10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&quot; %&quot;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5798704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2216500969205761"/>
          <c:y val="0.25317807224918587"/>
          <c:w val="7.6662657040733592E-2"/>
          <c:h val="0.400239232196964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1300" i="1" dirty="0" smtClean="0">
                <a:solidFill>
                  <a:schemeClr val="bg2"/>
                </a:solidFill>
              </a:rPr>
              <a:t>Naše škola pořádá workshopy na specifické záležitosti, se kterými je třeba se ve škole vypořádat</a:t>
            </a:r>
            <a:endParaRPr lang="cs-CZ" sz="1300" i="1" dirty="0">
              <a:solidFill>
                <a:schemeClr val="bg2"/>
              </a:solidFill>
            </a:endParaRPr>
          </a:p>
        </c:rich>
      </c:tx>
      <c:layout>
        <c:manualLayout>
          <c:xMode val="edge"/>
          <c:yMode val="edge"/>
          <c:x val="0.12764203889932488"/>
          <c:y val="4.53016321785697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0.19169547416931484"/>
          <c:y val="0.41172406240781384"/>
          <c:w val="0.72845076691140509"/>
          <c:h val="0.4477049729420842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Naše škola pořádá workshopy na specifické záležitosti, se kterými je třeba se ve škole vypořádat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BD-40DE-9DD2-DE4F7A7670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OECD</c:v>
                </c:pt>
                <c:pt idx="1">
                  <c:v>ČR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79.7</c:v>
                </c:pt>
                <c:pt idx="1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BD-40DE-9DD2-DE4F7A76707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94321352"/>
        <c:axId val="494321744"/>
      </c:barChart>
      <c:catAx>
        <c:axId val="494321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321744"/>
        <c:crosses val="autoZero"/>
        <c:auto val="1"/>
        <c:lblAlgn val="ctr"/>
        <c:lblOffset val="100"/>
        <c:noMultiLvlLbl val="0"/>
      </c:catAx>
      <c:valAx>
        <c:axId val="494321744"/>
        <c:scaling>
          <c:orientation val="minMax"/>
          <c:max val="1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321352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tx2"/>
      </a:solidFill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62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cs-CZ" sz="1300" b="0" i="1" u="none" strike="noStrike" baseline="0" dirty="0" smtClean="0">
                <a:solidFill>
                  <a:schemeClr val="bg2"/>
                </a:solidFill>
                <a:effectLst/>
              </a:rPr>
              <a:t>Naše škola organizuje kurzy DVPP pro určité skupiny učitelů</a:t>
            </a:r>
            <a:endParaRPr lang="cs-CZ" sz="1300" i="1" dirty="0">
              <a:solidFill>
                <a:schemeClr val="bg2"/>
              </a:solidFill>
            </a:endParaRPr>
          </a:p>
        </c:rich>
      </c:tx>
      <c:layout>
        <c:manualLayout>
          <c:xMode val="edge"/>
          <c:yMode val="edge"/>
          <c:x val="9.6858743269143011E-2"/>
          <c:y val="5.43619586142837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0.23142261463533803"/>
          <c:y val="0.40831125361169091"/>
          <c:w val="0.7161524726936116"/>
          <c:h val="0.4757987787734588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Naše škola organizuje kurzy DVPP pro určité skupiny učitelů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70F-4353-960B-E8021716BD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OECD</c:v>
                </c:pt>
                <c:pt idx="1">
                  <c:v>ČR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68.599999999999994</c:v>
                </c:pt>
                <c:pt idx="1">
                  <c:v>37.700000000000003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70F-4353-960B-E8021716BDE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85799096"/>
        <c:axId val="485800272"/>
      </c:barChart>
      <c:catAx>
        <c:axId val="485799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5800272"/>
        <c:crosses val="autoZero"/>
        <c:auto val="1"/>
        <c:lblAlgn val="ctr"/>
        <c:lblOffset val="100"/>
        <c:noMultiLvlLbl val="0"/>
      </c:catAx>
      <c:valAx>
        <c:axId val="485800272"/>
        <c:scaling>
          <c:orientation val="minMax"/>
          <c:max val="1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5799096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tx2"/>
      </a:solidFill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Sloupec1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E2F-4176-8C10-B42798B63A7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E2F-4176-8C10-B42798B63A7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E2F-4176-8C10-B42798B63A7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E2F-4176-8C10-B42798B63A7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E2F-4176-8C10-B42798B63A78}"/>
              </c:ext>
            </c:extLst>
          </c:dPt>
          <c:cat>
            <c:strRef>
              <c:f>List1!$A$2:$A$6</c:f>
              <c:strCache>
                <c:ptCount val="5"/>
                <c:pt idx="0">
                  <c:v>Žák (student)</c:v>
                </c:pt>
                <c:pt idx="1">
                  <c:v>Učitel (teacher)</c:v>
                </c:pt>
                <c:pt idx="2">
                  <c:v>Vrstevníci (peer)</c:v>
                </c:pt>
                <c:pt idx="3">
                  <c:v>Škola (institution)</c:v>
                </c:pt>
                <c:pt idx="4">
                  <c:v>Rodinné zázemí (home)</c:v>
                </c:pt>
              </c:strCache>
            </c:strRef>
          </c:cat>
          <c:val>
            <c:numRef>
              <c:f>List1!$B$2:$B$6</c:f>
              <c:numCache>
                <c:formatCode>General</c:formatCode>
                <c:ptCount val="5"/>
                <c:pt idx="0">
                  <c:v>50</c:v>
                </c:pt>
                <c:pt idx="1">
                  <c:v>27</c:v>
                </c:pt>
                <c:pt idx="2">
                  <c:v>7.66</c:v>
                </c:pt>
                <c:pt idx="3">
                  <c:v>7.66</c:v>
                </c:pt>
                <c:pt idx="4">
                  <c:v>7.66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BB-4DAD-A0D8-0CF1C30260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173588863830907"/>
          <c:y val="9.5673652005132073E-2"/>
          <c:w val="0.56899887446775377"/>
          <c:h val="0.809174063229924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ČR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cat>
            <c:strRef>
              <c:f>List1!$A$2:$A$3</c:f>
              <c:strCache>
                <c:ptCount val="2"/>
                <c:pt idx="0">
                  <c:v>Snaha žáků dobře ve škole prospívat</c:v>
                </c:pt>
                <c:pt idx="1">
                  <c:v>Respekt žáků ke spolužákům, kteří ve škole vynikají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17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3D-4B5D-8046-83BF2649B6A0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OECD</c:v>
                </c:pt>
              </c:strCache>
            </c:strRef>
          </c:tx>
          <c:spPr>
            <a:pattFill prst="wdDnDiag">
              <a:fgClr>
                <a:srgbClr val="C00000"/>
              </a:fgClr>
              <a:bgClr>
                <a:schemeClr val="bg1"/>
              </a:bgClr>
            </a:pattFill>
            <a:ln>
              <a:solidFill>
                <a:srgbClr val="C60C30"/>
              </a:solidFill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cat>
            <c:strRef>
              <c:f>List1!$A$2:$A$3</c:f>
              <c:strCache>
                <c:ptCount val="2"/>
                <c:pt idx="0">
                  <c:v>Snaha žáků dobře ve škole prospívat</c:v>
                </c:pt>
                <c:pt idx="1">
                  <c:v>Respekt žáků ke spolužákům, kteří ve škole vynikají</c:v>
                </c:pt>
              </c:strCache>
            </c:strRef>
          </c:cat>
          <c:val>
            <c:numRef>
              <c:f>List1!$C$2:$C$3</c:f>
              <c:numCache>
                <c:formatCode>General</c:formatCode>
                <c:ptCount val="2"/>
                <c:pt idx="0">
                  <c:v>60</c:v>
                </c:pt>
                <c:pt idx="1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3D-4B5D-8046-83BF2649B6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85787336"/>
        <c:axId val="485790080"/>
      </c:barChart>
      <c:catAx>
        <c:axId val="48578733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5790080"/>
        <c:crosses val="autoZero"/>
        <c:auto val="1"/>
        <c:lblAlgn val="ctr"/>
        <c:lblOffset val="100"/>
        <c:noMultiLvlLbl val="0"/>
      </c:catAx>
      <c:valAx>
        <c:axId val="485790080"/>
        <c:scaling>
          <c:orientation val="minMax"/>
          <c:max val="10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&quot; %&quot;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5787336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2216500969205761"/>
          <c:y val="0.25317807224918587"/>
          <c:w val="7.6662657040733592E-2"/>
          <c:h val="0.400239232196964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Do velké míry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strRef>
              <c:f>List1!$A$2:$A$7</c:f>
              <c:strCache>
                <c:ptCount val="6"/>
                <c:pt idx="0">
                  <c:v>ČR</c:v>
                </c:pt>
                <c:pt idx="1">
                  <c:v>OECD</c:v>
                </c:pt>
                <c:pt idx="2">
                  <c:v>ČR</c:v>
                </c:pt>
                <c:pt idx="3">
                  <c:v>OECD</c:v>
                </c:pt>
                <c:pt idx="4">
                  <c:v>ČR</c:v>
                </c:pt>
                <c:pt idx="5">
                  <c:v>OECD</c:v>
                </c:pt>
              </c:strCache>
            </c:strRef>
          </c:cat>
          <c:val>
            <c:numRef>
              <c:f>List1!$B$2:$B$7</c:f>
              <c:numCache>
                <c:formatCode>General</c:formatCode>
                <c:ptCount val="6"/>
                <c:pt idx="0">
                  <c:v>10.199999999999999</c:v>
                </c:pt>
                <c:pt idx="1">
                  <c:v>37.6</c:v>
                </c:pt>
                <c:pt idx="2">
                  <c:v>7.1</c:v>
                </c:pt>
                <c:pt idx="3">
                  <c:v>34.5</c:v>
                </c:pt>
                <c:pt idx="4">
                  <c:v>5.7</c:v>
                </c:pt>
                <c:pt idx="5">
                  <c:v>25.3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FE-4582-8E98-3324712154A8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Do značné míry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List1!$A$2:$A$7</c:f>
              <c:strCache>
                <c:ptCount val="6"/>
                <c:pt idx="0">
                  <c:v>ČR</c:v>
                </c:pt>
                <c:pt idx="1">
                  <c:v>OECD</c:v>
                </c:pt>
                <c:pt idx="2">
                  <c:v>ČR</c:v>
                </c:pt>
                <c:pt idx="3">
                  <c:v>OECD</c:v>
                </c:pt>
                <c:pt idx="4">
                  <c:v>ČR</c:v>
                </c:pt>
                <c:pt idx="5">
                  <c:v>OECD</c:v>
                </c:pt>
              </c:strCache>
            </c:strRef>
          </c:cat>
          <c:val>
            <c:numRef>
              <c:f>List1!$C$2:$C$7</c:f>
              <c:numCache>
                <c:formatCode>General</c:formatCode>
                <c:ptCount val="6"/>
                <c:pt idx="0">
                  <c:v>40.299999999999997</c:v>
                </c:pt>
                <c:pt idx="1">
                  <c:v>48.3</c:v>
                </c:pt>
                <c:pt idx="2">
                  <c:v>31.8</c:v>
                </c:pt>
                <c:pt idx="3">
                  <c:v>46.2</c:v>
                </c:pt>
                <c:pt idx="4">
                  <c:v>24.3</c:v>
                </c:pt>
                <c:pt idx="5">
                  <c:v>44.7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FE-4582-8E98-3324712154A8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Do určité míry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List1!$A$2:$A$7</c:f>
              <c:strCache>
                <c:ptCount val="6"/>
                <c:pt idx="0">
                  <c:v>ČR</c:v>
                </c:pt>
                <c:pt idx="1">
                  <c:v>OECD</c:v>
                </c:pt>
                <c:pt idx="2">
                  <c:v>ČR</c:v>
                </c:pt>
                <c:pt idx="3">
                  <c:v>OECD</c:v>
                </c:pt>
                <c:pt idx="4">
                  <c:v>ČR</c:v>
                </c:pt>
                <c:pt idx="5">
                  <c:v>OECD</c:v>
                </c:pt>
              </c:strCache>
            </c:strRef>
          </c:cat>
          <c:val>
            <c:numRef>
              <c:f>List1!$D$2:$D$7</c:f>
              <c:numCache>
                <c:formatCode>General</c:formatCode>
                <c:ptCount val="6"/>
                <c:pt idx="0">
                  <c:v>49.3</c:v>
                </c:pt>
                <c:pt idx="1">
                  <c:v>13.8</c:v>
                </c:pt>
                <c:pt idx="2">
                  <c:v>60.2</c:v>
                </c:pt>
                <c:pt idx="3">
                  <c:v>18.899999999999999</c:v>
                </c:pt>
                <c:pt idx="4">
                  <c:v>66.400000000000006</c:v>
                </c:pt>
                <c:pt idx="5">
                  <c:v>28.8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6FE-4582-8E98-3324712154A8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Vůbec ne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List1!$A$2:$A$7</c:f>
              <c:strCache>
                <c:ptCount val="6"/>
                <c:pt idx="0">
                  <c:v>ČR</c:v>
                </c:pt>
                <c:pt idx="1">
                  <c:v>OECD</c:v>
                </c:pt>
                <c:pt idx="2">
                  <c:v>ČR</c:v>
                </c:pt>
                <c:pt idx="3">
                  <c:v>OECD</c:v>
                </c:pt>
                <c:pt idx="4">
                  <c:v>ČR</c:v>
                </c:pt>
                <c:pt idx="5">
                  <c:v>OECD</c:v>
                </c:pt>
              </c:strCache>
            </c:strRef>
          </c:cat>
          <c:val>
            <c:numRef>
              <c:f>List1!$E$2:$E$7</c:f>
              <c:numCache>
                <c:formatCode>General</c:formatCode>
                <c:ptCount val="6"/>
                <c:pt idx="0">
                  <c:v>0.2</c:v>
                </c:pt>
                <c:pt idx="1">
                  <c:v>0.3</c:v>
                </c:pt>
                <c:pt idx="2">
                  <c:v>0.8</c:v>
                </c:pt>
                <c:pt idx="3">
                  <c:v>0.4</c:v>
                </c:pt>
                <c:pt idx="4">
                  <c:v>3.6</c:v>
                </c:pt>
                <c:pt idx="5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6FE-4582-8E98-3324712154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54288984"/>
        <c:axId val="854290624"/>
      </c:barChart>
      <c:catAx>
        <c:axId val="854288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854290624"/>
        <c:crosses val="autoZero"/>
        <c:auto val="1"/>
        <c:lblAlgn val="ctr"/>
        <c:lblOffset val="100"/>
        <c:noMultiLvlLbl val="0"/>
      </c:catAx>
      <c:valAx>
        <c:axId val="85429062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&quot; %&quot;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854288984"/>
        <c:crosses val="autoZero"/>
        <c:crossBetween val="between"/>
        <c:majorUnit val="20"/>
        <c:minorUnit val="4"/>
      </c:valAx>
      <c:spPr>
        <a:solidFill>
          <a:schemeClr val="bg1">
            <a:lumMod val="95000"/>
          </a:schemeClr>
        </a:solidFill>
        <a:ln>
          <a:noFill/>
        </a:ln>
        <a:effectLst/>
      </c:spPr>
    </c:plotArea>
    <c:legend>
      <c:legendPos val="b"/>
      <c:layout/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Pomoc učitelů s DÚ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3954-439A-B20C-DD2866A2312B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954-439A-B20C-DD2866A2312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3954-439A-B20C-DD2866A2312B}"/>
              </c:ext>
            </c:extLst>
          </c:dPt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5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954-439A-B20C-DD2866A23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5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List1!$A$2:$A$8</c:f>
              <c:strCache>
                <c:ptCount val="7"/>
                <c:pt idx="0">
                  <c:v>Průměr OECD</c:v>
                </c:pt>
                <c:pt idx="1">
                  <c:v>ČR</c:v>
                </c:pt>
                <c:pt idx="2">
                  <c:v>Polsko</c:v>
                </c:pt>
                <c:pt idx="3">
                  <c:v>Dánsko</c:v>
                </c:pt>
                <c:pt idx="4">
                  <c:v>Lucembursko</c:v>
                </c:pt>
                <c:pt idx="5">
                  <c:v>Itálie</c:v>
                </c:pt>
                <c:pt idx="6">
                  <c:v>Rakousko</c:v>
                </c:pt>
              </c:strCache>
            </c:strRef>
          </c:cat>
          <c:val>
            <c:numRef>
              <c:f>List1!$B$2:$B$8</c:f>
              <c:numCache>
                <c:formatCode>General</c:formatCode>
                <c:ptCount val="7"/>
                <c:pt idx="0">
                  <c:v>60.3</c:v>
                </c:pt>
                <c:pt idx="1">
                  <c:v>58.2</c:v>
                </c:pt>
                <c:pt idx="2">
                  <c:v>68.599999999999994</c:v>
                </c:pt>
                <c:pt idx="3">
                  <c:v>95.7</c:v>
                </c:pt>
                <c:pt idx="4">
                  <c:v>94.3</c:v>
                </c:pt>
                <c:pt idx="5">
                  <c:v>28</c:v>
                </c:pt>
                <c:pt idx="6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54-439A-B20C-DD2866A2312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485788120"/>
        <c:axId val="485788512"/>
      </c:barChart>
      <c:catAx>
        <c:axId val="485788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5788512"/>
        <c:crosses val="autoZero"/>
        <c:auto val="1"/>
        <c:lblAlgn val="ctr"/>
        <c:lblOffset val="100"/>
        <c:noMultiLvlLbl val="0"/>
      </c:catAx>
      <c:valAx>
        <c:axId val="48578851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485788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Učebny, kde si mohou žáci dělat DÚ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F380-405C-BF15-33245F99B2DC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380-405C-BF15-33245F99B2D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380-405C-BF15-33245F99B2DC}"/>
              </c:ext>
            </c:extLst>
          </c:dPt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380-405C-BF15-33245F99B2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List1!$A$2:$A$8</c:f>
              <c:strCache>
                <c:ptCount val="7"/>
                <c:pt idx="0">
                  <c:v>Průměr OECD</c:v>
                </c:pt>
                <c:pt idx="1">
                  <c:v>ČR</c:v>
                </c:pt>
                <c:pt idx="2">
                  <c:v>Polsko</c:v>
                </c:pt>
                <c:pt idx="3">
                  <c:v>Lucembursko</c:v>
                </c:pt>
                <c:pt idx="4">
                  <c:v>UK</c:v>
                </c:pt>
                <c:pt idx="5">
                  <c:v>Slovenská republika</c:v>
                </c:pt>
                <c:pt idx="6">
                  <c:v>Řecko</c:v>
                </c:pt>
              </c:strCache>
            </c:strRef>
          </c:cat>
          <c:val>
            <c:numRef>
              <c:f>List1!$B$2:$B$8</c:f>
              <c:numCache>
                <c:formatCode>General</c:formatCode>
                <c:ptCount val="7"/>
                <c:pt idx="0">
                  <c:v>73.5</c:v>
                </c:pt>
                <c:pt idx="1">
                  <c:v>53.4</c:v>
                </c:pt>
                <c:pt idx="2">
                  <c:v>77.099999999999994</c:v>
                </c:pt>
                <c:pt idx="3">
                  <c:v>98.5</c:v>
                </c:pt>
                <c:pt idx="4">
                  <c:v>96.9</c:v>
                </c:pt>
                <c:pt idx="5">
                  <c:v>41.5</c:v>
                </c:pt>
                <c:pt idx="6">
                  <c:v>36.5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80-405C-BF15-33245F99B2D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617461208"/>
        <c:axId val="617462776"/>
      </c:barChart>
      <c:catAx>
        <c:axId val="617461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cs-CZ"/>
          </a:p>
        </c:txPr>
        <c:crossAx val="617462776"/>
        <c:crosses val="autoZero"/>
        <c:auto val="1"/>
        <c:lblAlgn val="ctr"/>
        <c:lblOffset val="100"/>
        <c:noMultiLvlLbl val="0"/>
      </c:catAx>
      <c:valAx>
        <c:axId val="617462776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17461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cs-CZ" sz="2000" b="0" dirty="0" smtClean="0">
                <a:solidFill>
                  <a:schemeClr val="bg2"/>
                </a:solidFill>
                <a:effectLst/>
              </a:rPr>
              <a:t>Dosažené skóre žáků v testech matematické gramotnosti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cs-CZ" sz="2000" b="0" dirty="0" smtClean="0">
                <a:solidFill>
                  <a:schemeClr val="bg2"/>
                </a:solidFill>
                <a:effectLst/>
              </a:rPr>
              <a:t>dle vnímání chování učitelů během posledního roku</a:t>
            </a:r>
          </a:p>
        </c:rich>
      </c:tx>
      <c:layout/>
      <c:overlay val="0"/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'[finalizace-deskripce.xls]List3'!$B$21</c:f>
              <c:strCache>
                <c:ptCount val="1"/>
                <c:pt idx="0">
                  <c:v>nikdy nebo téměř nikdy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'[finalizace-deskripce.xls]List3'!$A$22:$A$27</c:f>
              <c:strCache>
                <c:ptCount val="6"/>
                <c:pt idx="0">
                  <c:v>Učitelé mě vyvolávali méně často než ostatní žáky</c:v>
                </c:pt>
                <c:pt idx="1">
                  <c:v>Učitelé mě známkovali přísněji než ostatní žáky</c:v>
                </c:pt>
                <c:pt idx="2">
                  <c:v>Učitelé mi dávali najevo, že si myslí, že jsem méně chytrý, než jsem</c:v>
                </c:pt>
                <c:pt idx="3">
                  <c:v>Učitelé mě trestali přísněji než ostatní žáky</c:v>
                </c:pt>
                <c:pt idx="4">
                  <c:v>Učitelé mě zesměšnili před ostatními</c:v>
                </c:pt>
                <c:pt idx="5">
                  <c:v>Učitelé mi řekli něco urážlivého před ostatními</c:v>
                </c:pt>
              </c:strCache>
            </c:strRef>
          </c:cat>
          <c:val>
            <c:numRef>
              <c:f>'[finalizace-deskripce.xls]List3'!$B$22:$B$27</c:f>
              <c:numCache>
                <c:formatCode>#,##0</c:formatCode>
                <c:ptCount val="6"/>
                <c:pt idx="0">
                  <c:v>508.06228868323569</c:v>
                </c:pt>
                <c:pt idx="1">
                  <c:v>501.89111743105076</c:v>
                </c:pt>
                <c:pt idx="2">
                  <c:v>510.598271361304</c:v>
                </c:pt>
                <c:pt idx="3">
                  <c:v>502.80455636516035</c:v>
                </c:pt>
                <c:pt idx="4">
                  <c:v>501.53521930435647</c:v>
                </c:pt>
                <c:pt idx="5">
                  <c:v>503.88611953446542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E5-4F1D-AAED-C0CAE472405F}"/>
            </c:ext>
          </c:extLst>
        </c:ser>
        <c:ser>
          <c:idx val="1"/>
          <c:order val="1"/>
          <c:tx>
            <c:strRef>
              <c:f>'[finalizace-deskripce.xls]List3'!$C$21</c:f>
              <c:strCache>
                <c:ptCount val="1"/>
                <c:pt idx="0">
                  <c:v>několikrát za rok</c:v>
                </c:pt>
              </c:strCache>
            </c:strRef>
          </c:tx>
          <c:spPr>
            <a:ln w="25400">
              <a:solidFill>
                <a:srgbClr val="FF6600"/>
              </a:solidFill>
              <a:prstDash val="solid"/>
            </a:ln>
          </c:spPr>
          <c:marker>
            <c:symbol val="none"/>
          </c:marker>
          <c:cat>
            <c:strRef>
              <c:f>'[finalizace-deskripce.xls]List3'!$A$22:$A$27</c:f>
              <c:strCache>
                <c:ptCount val="6"/>
                <c:pt idx="0">
                  <c:v>Učitelé mě vyvolávali méně často než ostatní žáky</c:v>
                </c:pt>
                <c:pt idx="1">
                  <c:v>Učitelé mě známkovali přísněji než ostatní žáky</c:v>
                </c:pt>
                <c:pt idx="2">
                  <c:v>Učitelé mi dávali najevo, že si myslí, že jsem méně chytrý, než jsem</c:v>
                </c:pt>
                <c:pt idx="3">
                  <c:v>Učitelé mě trestali přísněji než ostatní žáky</c:v>
                </c:pt>
                <c:pt idx="4">
                  <c:v>Učitelé mě zesměšnili před ostatními</c:v>
                </c:pt>
                <c:pt idx="5">
                  <c:v>Učitelé mi řekli něco urážlivého před ostatními</c:v>
                </c:pt>
              </c:strCache>
            </c:strRef>
          </c:cat>
          <c:val>
            <c:numRef>
              <c:f>'[finalizace-deskripce.xls]List3'!$C$22:$C$27</c:f>
              <c:numCache>
                <c:formatCode>#,##0</c:formatCode>
                <c:ptCount val="6"/>
                <c:pt idx="0">
                  <c:v>504.68805275399865</c:v>
                </c:pt>
                <c:pt idx="1">
                  <c:v>507.47820238370315</c:v>
                </c:pt>
                <c:pt idx="2">
                  <c:v>494.59979558121387</c:v>
                </c:pt>
                <c:pt idx="3">
                  <c:v>502.37940651231804</c:v>
                </c:pt>
                <c:pt idx="4">
                  <c:v>505.43384515551713</c:v>
                </c:pt>
                <c:pt idx="5">
                  <c:v>499.27941142836499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E5-4F1D-AAED-C0CAE472405F}"/>
            </c:ext>
          </c:extLst>
        </c:ser>
        <c:ser>
          <c:idx val="2"/>
          <c:order val="2"/>
          <c:tx>
            <c:strRef>
              <c:f>'[finalizace-deskripce.xls]List3'!$D$21</c:f>
              <c:strCache>
                <c:ptCount val="1"/>
                <c:pt idx="0">
                  <c:v>několikrát za měsíc</c:v>
                </c:pt>
              </c:strCache>
            </c:strRef>
          </c:tx>
          <c:spPr>
            <a:ln w="28575" cap="rnd">
              <a:solidFill>
                <a:srgbClr val="33CC33"/>
              </a:solidFill>
              <a:round/>
            </a:ln>
            <a:effectLst/>
          </c:spPr>
          <c:marker>
            <c:symbol val="none"/>
          </c:marker>
          <c:cat>
            <c:strRef>
              <c:f>'[finalizace-deskripce.xls]List3'!$A$22:$A$27</c:f>
              <c:strCache>
                <c:ptCount val="6"/>
                <c:pt idx="0">
                  <c:v>Učitelé mě vyvolávali méně často než ostatní žáky</c:v>
                </c:pt>
                <c:pt idx="1">
                  <c:v>Učitelé mě známkovali přísněji než ostatní žáky</c:v>
                </c:pt>
                <c:pt idx="2">
                  <c:v>Učitelé mi dávali najevo, že si myslí, že jsem méně chytrý, než jsem</c:v>
                </c:pt>
                <c:pt idx="3">
                  <c:v>Učitelé mě trestali přísněji než ostatní žáky</c:v>
                </c:pt>
                <c:pt idx="4">
                  <c:v>Učitelé mě zesměšnili před ostatními</c:v>
                </c:pt>
                <c:pt idx="5">
                  <c:v>Učitelé mi řekli něco urážlivého před ostatními</c:v>
                </c:pt>
              </c:strCache>
            </c:strRef>
          </c:cat>
          <c:val>
            <c:numRef>
              <c:f>'[finalizace-deskripce.xls]List3'!$D$22:$D$27</c:f>
              <c:numCache>
                <c:formatCode>#,##0</c:formatCode>
                <c:ptCount val="6"/>
                <c:pt idx="0">
                  <c:v>488.15984919033025</c:v>
                </c:pt>
                <c:pt idx="1">
                  <c:v>479.97487208222356</c:v>
                </c:pt>
                <c:pt idx="2">
                  <c:v>467.79683335882208</c:v>
                </c:pt>
                <c:pt idx="3">
                  <c:v>467.94175391513681</c:v>
                </c:pt>
                <c:pt idx="4">
                  <c:v>471.52382395998546</c:v>
                </c:pt>
                <c:pt idx="5">
                  <c:v>471.43894419237603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E5-4F1D-AAED-C0CAE472405F}"/>
            </c:ext>
          </c:extLst>
        </c:ser>
        <c:ser>
          <c:idx val="3"/>
          <c:order val="3"/>
          <c:tx>
            <c:strRef>
              <c:f>'[finalizace-deskripce.xls]List3'!$E$21</c:f>
              <c:strCache>
                <c:ptCount val="1"/>
                <c:pt idx="0">
                  <c:v>několikrát za týden</c:v>
                </c:pt>
              </c:strCache>
            </c:strRef>
          </c:tx>
          <c:spPr>
            <a:ln w="25400">
              <a:solidFill>
                <a:srgbClr val="FF0000"/>
              </a:solidFill>
              <a:prstDash val="solid"/>
            </a:ln>
          </c:spPr>
          <c:marker>
            <c:symbol val="none"/>
          </c:marker>
          <c:cat>
            <c:strRef>
              <c:f>'[finalizace-deskripce.xls]List3'!$A$22:$A$27</c:f>
              <c:strCache>
                <c:ptCount val="6"/>
                <c:pt idx="0">
                  <c:v>Učitelé mě vyvolávali méně často než ostatní žáky</c:v>
                </c:pt>
                <c:pt idx="1">
                  <c:v>Učitelé mě známkovali přísněji než ostatní žáky</c:v>
                </c:pt>
                <c:pt idx="2">
                  <c:v>Učitelé mi dávali najevo, že si myslí, že jsem méně chytrý, než jsem</c:v>
                </c:pt>
                <c:pt idx="3">
                  <c:v>Učitelé mě trestali přísněji než ostatní žáky</c:v>
                </c:pt>
                <c:pt idx="4">
                  <c:v>Učitelé mě zesměšnili před ostatními</c:v>
                </c:pt>
                <c:pt idx="5">
                  <c:v>Učitelé mi řekli něco urážlivého před ostatními</c:v>
                </c:pt>
              </c:strCache>
            </c:strRef>
          </c:cat>
          <c:val>
            <c:numRef>
              <c:f>'[finalizace-deskripce.xls]List3'!$E$22:$E$27</c:f>
              <c:numCache>
                <c:formatCode>#,##0</c:formatCode>
                <c:ptCount val="6"/>
                <c:pt idx="0">
                  <c:v>477.26453244855793</c:v>
                </c:pt>
                <c:pt idx="1">
                  <c:v>449.62666903365096</c:v>
                </c:pt>
                <c:pt idx="2">
                  <c:v>458.71552872944403</c:v>
                </c:pt>
                <c:pt idx="3">
                  <c:v>451.79443214013855</c:v>
                </c:pt>
                <c:pt idx="4">
                  <c:v>457.14885913796405</c:v>
                </c:pt>
                <c:pt idx="5">
                  <c:v>451.68876301880357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E5-4F1D-AAED-C0CAE47240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9458192"/>
        <c:axId val="479463680"/>
      </c:radarChart>
      <c:catAx>
        <c:axId val="479458192"/>
        <c:scaling>
          <c:orientation val="minMax"/>
        </c:scaling>
        <c:delete val="0"/>
        <c:axPos val="b"/>
        <c:majorGridlines>
          <c:spPr>
            <a:ln w="9525"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79463680"/>
        <c:crosses val="autoZero"/>
        <c:auto val="0"/>
        <c:lblAlgn val="ctr"/>
        <c:lblOffset val="100"/>
        <c:noMultiLvlLbl val="0"/>
      </c:catAx>
      <c:valAx>
        <c:axId val="479463680"/>
        <c:scaling>
          <c:orientation val="minMax"/>
          <c:max val="520"/>
          <c:min val="4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79458192"/>
        <c:crosses val="autoZero"/>
        <c:crossBetween val="between"/>
        <c:majorUnit val="10"/>
      </c:valAx>
      <c:spPr>
        <a:noFill/>
        <a:ln w="25400">
          <a:noFill/>
        </a:ln>
      </c:spPr>
    </c:plotArea>
    <c:legend>
      <c:legendPos val="r"/>
      <c:layout/>
      <c:overlay val="0"/>
      <c:spPr>
        <a:noFill/>
        <a:ln w="25400">
          <a:noFill/>
        </a:ln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C60C30"/>
                </a:solidFill>
                <a:latin typeface="+mn-lt"/>
                <a:ea typeface="+mn-ea"/>
                <a:cs typeface="+mn-cs"/>
              </a:defRPr>
            </a:pPr>
            <a:r>
              <a:rPr lang="cs-CZ">
                <a:solidFill>
                  <a:srgbClr val="C60C30"/>
                </a:solidFill>
              </a:rPr>
              <a:t>Motivace žáka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C60C30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'6'!$A$4:$A$8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xVal>
          <c:yVal>
            <c:numRef>
              <c:f>'6'!$B$4:$B$8</c:f>
              <c:numCache>
                <c:formatCode>####.0000</c:formatCode>
                <c:ptCount val="5"/>
                <c:pt idx="0">
                  <c:v>-0.42541808842273166</c:v>
                </c:pt>
                <c:pt idx="1">
                  <c:v>-0.35937064788505663</c:v>
                </c:pt>
                <c:pt idx="2">
                  <c:v>-0.27963323806878682</c:v>
                </c:pt>
                <c:pt idx="3">
                  <c:v>-0.24245735522889289</c:v>
                </c:pt>
                <c:pt idx="4">
                  <c:v>-9.3763760079786415E-2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D51-4874-9053-2CFDCA0594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9462896"/>
        <c:axId val="479464072"/>
      </c:scatterChart>
      <c:valAx>
        <c:axId val="479462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79464072"/>
        <c:crosses val="autoZero"/>
        <c:crossBetween val="midCat"/>
      </c:valAx>
      <c:valAx>
        <c:axId val="479464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#.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794628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C60C30"/>
                </a:solidFill>
                <a:latin typeface="+mn-lt"/>
                <a:ea typeface="+mn-ea"/>
                <a:cs typeface="+mn-cs"/>
              </a:defRPr>
            </a:pPr>
            <a:r>
              <a:rPr lang="cs-CZ" dirty="0">
                <a:solidFill>
                  <a:srgbClr val="C60C30"/>
                </a:solidFill>
              </a:rPr>
              <a:t>Index </a:t>
            </a:r>
            <a:r>
              <a:rPr lang="cs-CZ" dirty="0" smtClean="0">
                <a:solidFill>
                  <a:srgbClr val="C60C30"/>
                </a:solidFill>
              </a:rPr>
              <a:t>obavy</a:t>
            </a:r>
            <a:endParaRPr lang="cs-CZ" dirty="0">
              <a:solidFill>
                <a:srgbClr val="C60C3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C60C30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'7'!$A$1:$A$5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xVal>
          <c:yVal>
            <c:numRef>
              <c:f>'7'!$B$1:$B$5</c:f>
              <c:numCache>
                <c:formatCode>####.0000</c:formatCode>
                <c:ptCount val="5"/>
                <c:pt idx="0">
                  <c:v>-0.14396474693047637</c:v>
                </c:pt>
                <c:pt idx="1">
                  <c:v>-0.12115626648124686</c:v>
                </c:pt>
                <c:pt idx="2">
                  <c:v>-0.18393827999488052</c:v>
                </c:pt>
                <c:pt idx="3">
                  <c:v>-0.24158253479936201</c:v>
                </c:pt>
                <c:pt idx="4">
                  <c:v>-0.32683522053963954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AED-47D1-90D0-A089CD5C15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0722600"/>
        <c:axId val="460722992"/>
      </c:scatterChart>
      <c:valAx>
        <c:axId val="460722600"/>
        <c:scaling>
          <c:orientation val="minMax"/>
        </c:scaling>
        <c:delete val="0"/>
        <c:axPos val="b"/>
        <c:majorGridlines>
          <c:spPr>
            <a:ln w="6350" cap="flat" cmpd="sng" algn="ctr">
              <a:noFill/>
              <a:prstDash val="solid"/>
              <a:miter lim="800000"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60722992"/>
        <c:crosses val="autoZero"/>
        <c:crossBetween val="midCat"/>
      </c:valAx>
      <c:valAx>
        <c:axId val="460722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c:spPr>
        </c:majorGridlines>
        <c:numFmt formatCode="####.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607226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tx2"/>
      </a:solidFill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1300" b="0" i="1" dirty="0">
                <a:solidFill>
                  <a:schemeClr val="bg2"/>
                </a:solidFill>
              </a:rPr>
              <a:t>Učitelé na naší škole spolupracují tak, že si navzájem vyměňují nápady </a:t>
            </a:r>
            <a:r>
              <a:rPr lang="cs-CZ" sz="1300" b="0" i="1" dirty="0" smtClean="0">
                <a:solidFill>
                  <a:schemeClr val="bg2"/>
                </a:solidFill>
              </a:rPr>
              <a:t/>
            </a:r>
            <a:br>
              <a:rPr lang="cs-CZ" sz="1300" b="0" i="1" dirty="0" smtClean="0">
                <a:solidFill>
                  <a:schemeClr val="bg2"/>
                </a:solidFill>
              </a:rPr>
            </a:br>
            <a:r>
              <a:rPr lang="cs-CZ" sz="1300" b="0" i="1" dirty="0" smtClean="0">
                <a:solidFill>
                  <a:schemeClr val="bg2"/>
                </a:solidFill>
              </a:rPr>
              <a:t>a </a:t>
            </a:r>
            <a:r>
              <a:rPr lang="cs-CZ" sz="1300" b="0" i="1" dirty="0">
                <a:solidFill>
                  <a:schemeClr val="bg2"/>
                </a:solidFill>
              </a:rPr>
              <a:t>pomůcky pro výuku specifických kapitol kurikula</a:t>
            </a:r>
          </a:p>
        </c:rich>
      </c:tx>
      <c:layout>
        <c:manualLayout>
          <c:xMode val="edge"/>
          <c:yMode val="edge"/>
          <c:x val="0.10607922066133489"/>
          <c:y val="5.43619586142837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Učitelé na naší škole spolupracují tak, že si navzájem vyměňují nápady a pomůcky pro výuku specifických kapitol kurikula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49C-409D-B87F-B75129724F8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OECD</c:v>
                </c:pt>
                <c:pt idx="1">
                  <c:v>ČR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96.4</c:v>
                </c:pt>
                <c:pt idx="1">
                  <c:v>97.9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9C-409D-B87F-B75129724F8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94318608"/>
        <c:axId val="494319784"/>
      </c:barChart>
      <c:catAx>
        <c:axId val="494318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319784"/>
        <c:crosses val="autoZero"/>
        <c:auto val="1"/>
        <c:lblAlgn val="ctr"/>
        <c:lblOffset val="100"/>
        <c:noMultiLvlLbl val="0"/>
      </c:catAx>
      <c:valAx>
        <c:axId val="494319784"/>
        <c:scaling>
          <c:orientation val="minMax"/>
          <c:max val="1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318608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9DD200-1512-45A3-AE52-39FDD5644D2B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59A5A0A2-1D60-484B-89A7-9ECA7E2F0CC0}">
      <dgm:prSet phldrT="[Text]"/>
      <dgm:spPr/>
      <dgm:t>
        <a:bodyPr/>
        <a:lstStyle/>
        <a:p>
          <a:r>
            <a:rPr lang="cs-CZ" dirty="0" smtClean="0"/>
            <a:t>Ochota poskytnout pomoc žákům </a:t>
          </a:r>
          <a:br>
            <a:rPr lang="cs-CZ" dirty="0" smtClean="0"/>
          </a:br>
          <a:r>
            <a:rPr lang="cs-CZ" dirty="0" smtClean="0"/>
            <a:t>a mít zájem o jejich učení</a:t>
          </a:r>
          <a:endParaRPr lang="cs-CZ" dirty="0"/>
        </a:p>
      </dgm:t>
    </dgm:pt>
    <dgm:pt modelId="{EA7CE670-8EEF-48E5-99D6-D32BDD3A146F}" type="parTrans" cxnId="{C24BD789-E0BB-483D-AE23-02CA7119F768}">
      <dgm:prSet/>
      <dgm:spPr/>
      <dgm:t>
        <a:bodyPr/>
        <a:lstStyle/>
        <a:p>
          <a:endParaRPr lang="cs-CZ"/>
        </a:p>
      </dgm:t>
    </dgm:pt>
    <dgm:pt modelId="{60012BBE-73BE-41BA-9C14-B360BE2155E9}" type="sibTrans" cxnId="{C24BD789-E0BB-483D-AE23-02CA7119F768}">
      <dgm:prSet/>
      <dgm:spPr/>
      <dgm:t>
        <a:bodyPr/>
        <a:lstStyle/>
        <a:p>
          <a:endParaRPr lang="cs-CZ"/>
        </a:p>
      </dgm:t>
    </dgm:pt>
    <dgm:pt modelId="{42F10C08-4190-4D7C-903D-D07D8997AA10}">
      <dgm:prSet phldrT="[Text]"/>
      <dgm:spPr/>
      <dgm:t>
        <a:bodyPr/>
        <a:lstStyle/>
        <a:p>
          <a:r>
            <a:rPr lang="cs-CZ" dirty="0" smtClean="0"/>
            <a:t>Budování pozitivního vzájemného vztahu se žáky („být součástí školní komunity“)</a:t>
          </a:r>
          <a:endParaRPr lang="cs-CZ" dirty="0"/>
        </a:p>
      </dgm:t>
    </dgm:pt>
    <dgm:pt modelId="{B66726F1-4B81-4F5C-BDBC-6808E4D7A9A4}" type="parTrans" cxnId="{8BF28AA8-2679-43FA-A818-B6F1B0516994}">
      <dgm:prSet/>
      <dgm:spPr/>
      <dgm:t>
        <a:bodyPr/>
        <a:lstStyle/>
        <a:p>
          <a:endParaRPr lang="cs-CZ"/>
        </a:p>
      </dgm:t>
    </dgm:pt>
    <dgm:pt modelId="{E0872087-5BED-4F33-BAA5-59F13BACE53A}" type="sibTrans" cxnId="{8BF28AA8-2679-43FA-A818-B6F1B0516994}">
      <dgm:prSet/>
      <dgm:spPr/>
      <dgm:t>
        <a:bodyPr/>
        <a:lstStyle/>
        <a:p>
          <a:endParaRPr lang="cs-CZ" dirty="0"/>
        </a:p>
      </dgm:t>
    </dgm:pt>
    <dgm:pt modelId="{B5DC763D-9C50-47A0-AB5C-FE00B225A061}">
      <dgm:prSet/>
      <dgm:spPr>
        <a:solidFill>
          <a:schemeClr val="accent1"/>
        </a:solidFill>
      </dgm:spPr>
      <dgm:t>
        <a:bodyPr/>
        <a:lstStyle/>
        <a:p>
          <a:r>
            <a:rPr lang="cs-CZ" dirty="0" smtClean="0"/>
            <a:t>Efektivní řízení třídy </a:t>
          </a:r>
          <a:br>
            <a:rPr lang="cs-CZ" dirty="0" smtClean="0"/>
          </a:br>
          <a:r>
            <a:rPr lang="cs-CZ" dirty="0" smtClean="0"/>
            <a:t>a vztahů v profesním rozvoji učitelů</a:t>
          </a:r>
          <a:endParaRPr lang="cs-CZ" dirty="0"/>
        </a:p>
      </dgm:t>
    </dgm:pt>
    <dgm:pt modelId="{7F94836C-CA11-4E10-BCE6-CB59070B8001}" type="parTrans" cxnId="{6CCB7FC7-24B8-4115-B21C-C89BA457CF76}">
      <dgm:prSet/>
      <dgm:spPr/>
      <dgm:t>
        <a:bodyPr/>
        <a:lstStyle/>
        <a:p>
          <a:endParaRPr lang="cs-CZ"/>
        </a:p>
      </dgm:t>
    </dgm:pt>
    <dgm:pt modelId="{8A7C04E9-323F-4E35-8731-CF3A049A8F8F}" type="sibTrans" cxnId="{6CCB7FC7-24B8-4115-B21C-C89BA457CF76}">
      <dgm:prSet/>
      <dgm:spPr/>
      <dgm:t>
        <a:bodyPr/>
        <a:lstStyle/>
        <a:p>
          <a:endParaRPr lang="cs-CZ"/>
        </a:p>
      </dgm:t>
    </dgm:pt>
    <dgm:pt modelId="{1ABEADD9-EA50-4CB0-9645-483A79BF2D72}" type="pres">
      <dgm:prSet presAssocID="{AF9DD200-1512-45A3-AE52-39FDD5644D2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5B4FF8D-9D68-4222-A551-5DA751F99053}" type="pres">
      <dgm:prSet presAssocID="{59A5A0A2-1D60-484B-89A7-9ECA7E2F0CC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A5233B7-C856-4EAF-86FA-46F65C99E250}" type="pres">
      <dgm:prSet presAssocID="{60012BBE-73BE-41BA-9C14-B360BE2155E9}" presName="sibTrans" presStyleCnt="0"/>
      <dgm:spPr/>
    </dgm:pt>
    <dgm:pt modelId="{9D6FF498-4799-480A-9237-F4F304D50293}" type="pres">
      <dgm:prSet presAssocID="{42F10C08-4190-4D7C-903D-D07D8997AA1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AE2641E-1691-461A-BEF9-F5D1955920CB}" type="pres">
      <dgm:prSet presAssocID="{E0872087-5BED-4F33-BAA5-59F13BACE53A}" presName="sibTrans" presStyleCnt="0"/>
      <dgm:spPr/>
    </dgm:pt>
    <dgm:pt modelId="{714B7F5B-9570-474A-AE0F-07598283FE0A}" type="pres">
      <dgm:prSet presAssocID="{B5DC763D-9C50-47A0-AB5C-FE00B225A06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984B3A7-C101-4B80-B9C9-2E489DD84200}" type="presOf" srcId="{AF9DD200-1512-45A3-AE52-39FDD5644D2B}" destId="{1ABEADD9-EA50-4CB0-9645-483A79BF2D72}" srcOrd="0" destOrd="0" presId="urn:microsoft.com/office/officeart/2005/8/layout/default"/>
    <dgm:cxn modelId="{C24BD789-E0BB-483D-AE23-02CA7119F768}" srcId="{AF9DD200-1512-45A3-AE52-39FDD5644D2B}" destId="{59A5A0A2-1D60-484B-89A7-9ECA7E2F0CC0}" srcOrd="0" destOrd="0" parTransId="{EA7CE670-8EEF-48E5-99D6-D32BDD3A146F}" sibTransId="{60012BBE-73BE-41BA-9C14-B360BE2155E9}"/>
    <dgm:cxn modelId="{F1C80DE1-10E7-41AE-B685-63B2B3B11870}" type="presOf" srcId="{59A5A0A2-1D60-484B-89A7-9ECA7E2F0CC0}" destId="{E5B4FF8D-9D68-4222-A551-5DA751F99053}" srcOrd="0" destOrd="0" presId="urn:microsoft.com/office/officeart/2005/8/layout/default"/>
    <dgm:cxn modelId="{FA9AD722-0AC3-442A-AF90-55DD048E1B90}" type="presOf" srcId="{42F10C08-4190-4D7C-903D-D07D8997AA10}" destId="{9D6FF498-4799-480A-9237-F4F304D50293}" srcOrd="0" destOrd="0" presId="urn:microsoft.com/office/officeart/2005/8/layout/default"/>
    <dgm:cxn modelId="{6CCB7FC7-24B8-4115-B21C-C89BA457CF76}" srcId="{AF9DD200-1512-45A3-AE52-39FDD5644D2B}" destId="{B5DC763D-9C50-47A0-AB5C-FE00B225A061}" srcOrd="2" destOrd="0" parTransId="{7F94836C-CA11-4E10-BCE6-CB59070B8001}" sibTransId="{8A7C04E9-323F-4E35-8731-CF3A049A8F8F}"/>
    <dgm:cxn modelId="{8BF28AA8-2679-43FA-A818-B6F1B0516994}" srcId="{AF9DD200-1512-45A3-AE52-39FDD5644D2B}" destId="{42F10C08-4190-4D7C-903D-D07D8997AA10}" srcOrd="1" destOrd="0" parTransId="{B66726F1-4B81-4F5C-BDBC-6808E4D7A9A4}" sibTransId="{E0872087-5BED-4F33-BAA5-59F13BACE53A}"/>
    <dgm:cxn modelId="{70DB2A6E-542A-4979-8E4C-D76C48BDD523}" type="presOf" srcId="{B5DC763D-9C50-47A0-AB5C-FE00B225A061}" destId="{714B7F5B-9570-474A-AE0F-07598283FE0A}" srcOrd="0" destOrd="0" presId="urn:microsoft.com/office/officeart/2005/8/layout/default"/>
    <dgm:cxn modelId="{74EF98F2-D6F6-4FBE-8B82-92358F01D84C}" type="presParOf" srcId="{1ABEADD9-EA50-4CB0-9645-483A79BF2D72}" destId="{E5B4FF8D-9D68-4222-A551-5DA751F99053}" srcOrd="0" destOrd="0" presId="urn:microsoft.com/office/officeart/2005/8/layout/default"/>
    <dgm:cxn modelId="{40BA6BB7-5746-4097-8B81-E469ABDC7584}" type="presParOf" srcId="{1ABEADD9-EA50-4CB0-9645-483A79BF2D72}" destId="{4A5233B7-C856-4EAF-86FA-46F65C99E250}" srcOrd="1" destOrd="0" presId="urn:microsoft.com/office/officeart/2005/8/layout/default"/>
    <dgm:cxn modelId="{C4503D12-815D-4D66-9B0C-9C4216E5BFD7}" type="presParOf" srcId="{1ABEADD9-EA50-4CB0-9645-483A79BF2D72}" destId="{9D6FF498-4799-480A-9237-F4F304D50293}" srcOrd="2" destOrd="0" presId="urn:microsoft.com/office/officeart/2005/8/layout/default"/>
    <dgm:cxn modelId="{BF75705D-A72B-4449-86F3-DFF681637838}" type="presParOf" srcId="{1ABEADD9-EA50-4CB0-9645-483A79BF2D72}" destId="{EAE2641E-1691-461A-BEF9-F5D1955920CB}" srcOrd="3" destOrd="0" presId="urn:microsoft.com/office/officeart/2005/8/layout/default"/>
    <dgm:cxn modelId="{FFD7B627-28EE-420F-8F79-01D6322C50AC}" type="presParOf" srcId="{1ABEADD9-EA50-4CB0-9645-483A79BF2D72}" destId="{714B7F5B-9570-474A-AE0F-07598283FE0A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26752A-6C45-4995-AA17-C4823E463548}" type="doc">
      <dgm:prSet loTypeId="urn:microsoft.com/office/officeart/2005/8/layout/gear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3B9F8B23-5D89-405F-AF41-BAAE4EB16D57}">
      <dgm:prSet custT="1"/>
      <dgm:spPr/>
      <dgm:t>
        <a:bodyPr/>
        <a:lstStyle/>
        <a:p>
          <a:pPr rtl="0"/>
          <a:r>
            <a:rPr lang="cs-CZ" sz="1400" dirty="0" smtClean="0"/>
            <a:t>Učitel, který není spokojený, nemůže podávat takový výkon, aby žáci maximálně využili svůj potenciál</a:t>
          </a:r>
          <a:endParaRPr lang="cs-CZ" sz="1400" dirty="0"/>
        </a:p>
      </dgm:t>
    </dgm:pt>
    <dgm:pt modelId="{E9CEA6E1-2035-49B2-ACE0-70BD050CE850}" type="parTrans" cxnId="{569C831E-F8FE-4A05-99D4-D5A07C98F33E}">
      <dgm:prSet/>
      <dgm:spPr/>
      <dgm:t>
        <a:bodyPr/>
        <a:lstStyle/>
        <a:p>
          <a:endParaRPr lang="cs-CZ"/>
        </a:p>
      </dgm:t>
    </dgm:pt>
    <dgm:pt modelId="{859A549B-16AB-483A-822E-6D788AD90007}" type="sibTrans" cxnId="{569C831E-F8FE-4A05-99D4-D5A07C98F33E}">
      <dgm:prSet/>
      <dgm:spPr/>
      <dgm:t>
        <a:bodyPr/>
        <a:lstStyle/>
        <a:p>
          <a:endParaRPr lang="cs-CZ"/>
        </a:p>
      </dgm:t>
    </dgm:pt>
    <dgm:pt modelId="{8DC8B609-9D20-486E-A972-15DA9D3905D9}">
      <dgm:prSet custT="1"/>
      <dgm:spPr>
        <a:solidFill>
          <a:schemeClr val="tx2"/>
        </a:solidFill>
      </dgm:spPr>
      <dgm:t>
        <a:bodyPr/>
        <a:lstStyle/>
        <a:p>
          <a:r>
            <a:rPr lang="cs-CZ" sz="1100" dirty="0" smtClean="0"/>
            <a:t>Na školách s dětmi, kde výsledky nebudou tak excelentní,</a:t>
          </a:r>
          <a:br>
            <a:rPr lang="cs-CZ" sz="1100" dirty="0" smtClean="0"/>
          </a:br>
          <a:r>
            <a:rPr lang="cs-CZ" sz="1100" dirty="0" smtClean="0"/>
            <a:t> je nutné začít s péčí </a:t>
          </a:r>
          <a:br>
            <a:rPr lang="cs-CZ" sz="1100" dirty="0" smtClean="0"/>
          </a:br>
          <a:r>
            <a:rPr lang="cs-CZ" sz="1100" dirty="0" smtClean="0"/>
            <a:t>o spokojenost učitele a pak teprve očekávat zlepšení výsledků žáků</a:t>
          </a:r>
          <a:endParaRPr lang="cs-CZ" sz="1100" dirty="0"/>
        </a:p>
      </dgm:t>
    </dgm:pt>
    <dgm:pt modelId="{DCB256A6-AE19-4F00-B792-BC41BA3B8DD5}" type="parTrans" cxnId="{42A94BC9-4A82-4BA3-B055-71A65D708A05}">
      <dgm:prSet/>
      <dgm:spPr/>
      <dgm:t>
        <a:bodyPr/>
        <a:lstStyle/>
        <a:p>
          <a:endParaRPr lang="cs-CZ"/>
        </a:p>
      </dgm:t>
    </dgm:pt>
    <dgm:pt modelId="{6C115121-B402-43AF-933D-6F1ECC838292}" type="sibTrans" cxnId="{42A94BC9-4A82-4BA3-B055-71A65D708A05}">
      <dgm:prSet/>
      <dgm:spPr>
        <a:solidFill>
          <a:schemeClr val="tx2"/>
        </a:solidFill>
      </dgm:spPr>
      <dgm:t>
        <a:bodyPr/>
        <a:lstStyle/>
        <a:p>
          <a:endParaRPr lang="cs-CZ"/>
        </a:p>
      </dgm:t>
    </dgm:pt>
    <dgm:pt modelId="{8BCC6A21-8ED4-458E-AC79-74E63F58D330}">
      <dgm:prSet custT="1"/>
      <dgm:spPr>
        <a:solidFill>
          <a:schemeClr val="accent6"/>
        </a:solidFill>
      </dgm:spPr>
      <dgm:t>
        <a:bodyPr/>
        <a:lstStyle/>
        <a:p>
          <a:r>
            <a:rPr lang="cs-CZ" sz="1200" dirty="0" smtClean="0"/>
            <a:t>Pokud dítě pochází ze slabších poměrů, je o to více důležitější to, co učitel ve škole dělá (nebo nedělá) </a:t>
          </a:r>
          <a:endParaRPr lang="cs-CZ" sz="1200" dirty="0"/>
        </a:p>
      </dgm:t>
    </dgm:pt>
    <dgm:pt modelId="{2C6A6DF2-1D05-4335-8D84-E88778747C78}" type="parTrans" cxnId="{7DDD120F-8DB6-459C-A0FD-51D5C4614D70}">
      <dgm:prSet/>
      <dgm:spPr/>
      <dgm:t>
        <a:bodyPr/>
        <a:lstStyle/>
        <a:p>
          <a:endParaRPr lang="cs-CZ"/>
        </a:p>
      </dgm:t>
    </dgm:pt>
    <dgm:pt modelId="{3174EF94-31B5-4041-AFD3-E0E72665AF20}" type="sibTrans" cxnId="{7DDD120F-8DB6-459C-A0FD-51D5C4614D70}">
      <dgm:prSet/>
      <dgm:spPr>
        <a:solidFill>
          <a:srgbClr val="00B050"/>
        </a:solidFill>
      </dgm:spPr>
      <dgm:t>
        <a:bodyPr/>
        <a:lstStyle/>
        <a:p>
          <a:endParaRPr lang="cs-CZ"/>
        </a:p>
      </dgm:t>
    </dgm:pt>
    <dgm:pt modelId="{1EDFE05C-6028-4E1B-83A9-9DAF88F7FA1E}" type="pres">
      <dgm:prSet presAssocID="{3B26752A-6C45-4995-AA17-C4823E463548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07E4DCB-8CFB-41F8-BA72-7D421D3DE326}" type="pres">
      <dgm:prSet presAssocID="{3B9F8B23-5D89-405F-AF41-BAAE4EB16D57}" presName="gear1" presStyleLbl="node1" presStyleIdx="0" presStyleCnt="3" custLinFactNeighborX="-10953" custLinFactNeighborY="126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129C033-6516-4C0D-9BCB-2E3994068921}" type="pres">
      <dgm:prSet presAssocID="{3B9F8B23-5D89-405F-AF41-BAAE4EB16D57}" presName="gear1srcNode" presStyleLbl="node1" presStyleIdx="0" presStyleCnt="3"/>
      <dgm:spPr/>
      <dgm:t>
        <a:bodyPr/>
        <a:lstStyle/>
        <a:p>
          <a:endParaRPr lang="cs-CZ"/>
        </a:p>
      </dgm:t>
    </dgm:pt>
    <dgm:pt modelId="{D6E771FA-12F9-4B5E-BF11-C145AE9295C8}" type="pres">
      <dgm:prSet presAssocID="{3B9F8B23-5D89-405F-AF41-BAAE4EB16D57}" presName="gear1dstNode" presStyleLbl="node1" presStyleIdx="0" presStyleCnt="3"/>
      <dgm:spPr/>
      <dgm:t>
        <a:bodyPr/>
        <a:lstStyle/>
        <a:p>
          <a:endParaRPr lang="cs-CZ"/>
        </a:p>
      </dgm:t>
    </dgm:pt>
    <dgm:pt modelId="{E2E7CC25-5D25-486A-B77B-3EBCDB264680}" type="pres">
      <dgm:prSet presAssocID="{8DC8B609-9D20-486E-A972-15DA9D3905D9}" presName="gear2" presStyleLbl="node1" presStyleIdx="1" presStyleCnt="3" custScaleX="150428" custScaleY="150428" custLinFactNeighborX="-45763" custLinFactNeighborY="36139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684644F-8E7A-4F39-B2B7-F1A508C24BC0}" type="pres">
      <dgm:prSet presAssocID="{8DC8B609-9D20-486E-A972-15DA9D3905D9}" presName="gear2srcNode" presStyleLbl="node1" presStyleIdx="1" presStyleCnt="3"/>
      <dgm:spPr/>
      <dgm:t>
        <a:bodyPr/>
        <a:lstStyle/>
        <a:p>
          <a:endParaRPr lang="cs-CZ"/>
        </a:p>
      </dgm:t>
    </dgm:pt>
    <dgm:pt modelId="{9E440FB7-3609-4C4D-A6E6-52B0030E5822}" type="pres">
      <dgm:prSet presAssocID="{8DC8B609-9D20-486E-A972-15DA9D3905D9}" presName="gear2dstNode" presStyleLbl="node1" presStyleIdx="1" presStyleCnt="3"/>
      <dgm:spPr/>
      <dgm:t>
        <a:bodyPr/>
        <a:lstStyle/>
        <a:p>
          <a:endParaRPr lang="cs-CZ"/>
        </a:p>
      </dgm:t>
    </dgm:pt>
    <dgm:pt modelId="{4B96F34A-F262-48D5-B104-37B8E4A12790}" type="pres">
      <dgm:prSet presAssocID="{8BCC6A21-8ED4-458E-AC79-74E63F58D330}" presName="gear3" presStyleLbl="node1" presStyleIdx="2" presStyleCnt="3" custScaleX="122885" custScaleY="116333" custLinFactNeighborX="-12068" custLinFactNeighborY="2414"/>
      <dgm:spPr/>
      <dgm:t>
        <a:bodyPr/>
        <a:lstStyle/>
        <a:p>
          <a:endParaRPr lang="cs-CZ"/>
        </a:p>
      </dgm:t>
    </dgm:pt>
    <dgm:pt modelId="{03A0A8DE-F682-49CF-88B8-FED02E5EA3C7}" type="pres">
      <dgm:prSet presAssocID="{8BCC6A21-8ED4-458E-AC79-74E63F58D330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F27F920-EBAE-425E-B402-CEA2DA2246DC}" type="pres">
      <dgm:prSet presAssocID="{8BCC6A21-8ED4-458E-AC79-74E63F58D330}" presName="gear3srcNode" presStyleLbl="node1" presStyleIdx="2" presStyleCnt="3"/>
      <dgm:spPr/>
      <dgm:t>
        <a:bodyPr/>
        <a:lstStyle/>
        <a:p>
          <a:endParaRPr lang="cs-CZ"/>
        </a:p>
      </dgm:t>
    </dgm:pt>
    <dgm:pt modelId="{246A12EC-7A1C-44BE-B6C8-6794A60231C2}" type="pres">
      <dgm:prSet presAssocID="{8BCC6A21-8ED4-458E-AC79-74E63F58D330}" presName="gear3dstNode" presStyleLbl="node1" presStyleIdx="2" presStyleCnt="3"/>
      <dgm:spPr/>
      <dgm:t>
        <a:bodyPr/>
        <a:lstStyle/>
        <a:p>
          <a:endParaRPr lang="cs-CZ"/>
        </a:p>
      </dgm:t>
    </dgm:pt>
    <dgm:pt modelId="{1421DAB4-85AC-4FBB-B5C7-D03D43A11FB4}" type="pres">
      <dgm:prSet presAssocID="{859A549B-16AB-483A-822E-6D788AD90007}" presName="connector1" presStyleLbl="sibTrans2D1" presStyleIdx="0" presStyleCnt="3" custLinFactNeighborX="-5595" custLinFactNeighborY="2633"/>
      <dgm:spPr/>
      <dgm:t>
        <a:bodyPr/>
        <a:lstStyle/>
        <a:p>
          <a:endParaRPr lang="cs-CZ"/>
        </a:p>
      </dgm:t>
    </dgm:pt>
    <dgm:pt modelId="{4BA571E4-3DEF-4EE6-B975-F8715CE41E77}" type="pres">
      <dgm:prSet presAssocID="{6C115121-B402-43AF-933D-6F1ECC838292}" presName="connector2" presStyleLbl="sibTrans2D1" presStyleIdx="1" presStyleCnt="3" custLinFactNeighborX="-58437" custLinFactNeighborY="17566"/>
      <dgm:spPr/>
      <dgm:t>
        <a:bodyPr/>
        <a:lstStyle/>
        <a:p>
          <a:endParaRPr lang="cs-CZ"/>
        </a:p>
      </dgm:t>
    </dgm:pt>
    <dgm:pt modelId="{79B57375-7CC3-409C-8FFF-226CED22EB61}" type="pres">
      <dgm:prSet presAssocID="{3174EF94-31B5-4041-AFD3-E0E72665AF20}" presName="connector3" presStyleLbl="sibTrans2D1" presStyleIdx="2" presStyleCnt="3" custScaleX="126001" custLinFactNeighborX="-7142" custLinFactNeighborY="558"/>
      <dgm:spPr/>
      <dgm:t>
        <a:bodyPr/>
        <a:lstStyle/>
        <a:p>
          <a:endParaRPr lang="cs-CZ"/>
        </a:p>
      </dgm:t>
    </dgm:pt>
  </dgm:ptLst>
  <dgm:cxnLst>
    <dgm:cxn modelId="{70B0E9B9-E627-4FD3-BFDA-5FC3801F476A}" type="presOf" srcId="{3B9F8B23-5D89-405F-AF41-BAAE4EB16D57}" destId="{D6E771FA-12F9-4B5E-BF11-C145AE9295C8}" srcOrd="2" destOrd="0" presId="urn:microsoft.com/office/officeart/2005/8/layout/gear1"/>
    <dgm:cxn modelId="{32A34EFC-8990-46D3-81CB-6F3600D5D216}" type="presOf" srcId="{8BCC6A21-8ED4-458E-AC79-74E63F58D330}" destId="{03A0A8DE-F682-49CF-88B8-FED02E5EA3C7}" srcOrd="1" destOrd="0" presId="urn:microsoft.com/office/officeart/2005/8/layout/gear1"/>
    <dgm:cxn modelId="{569C831E-F8FE-4A05-99D4-D5A07C98F33E}" srcId="{3B26752A-6C45-4995-AA17-C4823E463548}" destId="{3B9F8B23-5D89-405F-AF41-BAAE4EB16D57}" srcOrd="0" destOrd="0" parTransId="{E9CEA6E1-2035-49B2-ACE0-70BD050CE850}" sibTransId="{859A549B-16AB-483A-822E-6D788AD90007}"/>
    <dgm:cxn modelId="{7A4ABBC8-6F96-42A6-BDA4-EA9AA3F7DB06}" type="presOf" srcId="{6C115121-B402-43AF-933D-6F1ECC838292}" destId="{4BA571E4-3DEF-4EE6-B975-F8715CE41E77}" srcOrd="0" destOrd="0" presId="urn:microsoft.com/office/officeart/2005/8/layout/gear1"/>
    <dgm:cxn modelId="{58A2635B-2D2B-408F-BAD1-FA53996E6911}" type="presOf" srcId="{3B9F8B23-5D89-405F-AF41-BAAE4EB16D57}" destId="{507E4DCB-8CFB-41F8-BA72-7D421D3DE326}" srcOrd="0" destOrd="0" presId="urn:microsoft.com/office/officeart/2005/8/layout/gear1"/>
    <dgm:cxn modelId="{2D7A545D-DC2C-46E6-A1A9-86790FA13235}" type="presOf" srcId="{3B9F8B23-5D89-405F-AF41-BAAE4EB16D57}" destId="{7129C033-6516-4C0D-9BCB-2E3994068921}" srcOrd="1" destOrd="0" presId="urn:microsoft.com/office/officeart/2005/8/layout/gear1"/>
    <dgm:cxn modelId="{312D98E3-499C-440C-BFC8-38720ED203BE}" type="presOf" srcId="{3B26752A-6C45-4995-AA17-C4823E463548}" destId="{1EDFE05C-6028-4E1B-83A9-9DAF88F7FA1E}" srcOrd="0" destOrd="0" presId="urn:microsoft.com/office/officeart/2005/8/layout/gear1"/>
    <dgm:cxn modelId="{065F34AC-833C-46C2-8278-3F6682CCFC0F}" type="presOf" srcId="{8DC8B609-9D20-486E-A972-15DA9D3905D9}" destId="{9E440FB7-3609-4C4D-A6E6-52B0030E5822}" srcOrd="2" destOrd="0" presId="urn:microsoft.com/office/officeart/2005/8/layout/gear1"/>
    <dgm:cxn modelId="{C51CB3CB-F1C0-4C6C-A0B0-1F4CF86A22A3}" type="presOf" srcId="{8BCC6A21-8ED4-458E-AC79-74E63F58D330}" destId="{8F27F920-EBAE-425E-B402-CEA2DA2246DC}" srcOrd="2" destOrd="0" presId="urn:microsoft.com/office/officeart/2005/8/layout/gear1"/>
    <dgm:cxn modelId="{52D51E3B-DF99-4C78-8787-13B94B3B7DF3}" type="presOf" srcId="{8DC8B609-9D20-486E-A972-15DA9D3905D9}" destId="{4684644F-8E7A-4F39-B2B7-F1A508C24BC0}" srcOrd="1" destOrd="0" presId="urn:microsoft.com/office/officeart/2005/8/layout/gear1"/>
    <dgm:cxn modelId="{B9F6415B-5970-40D6-B48B-CA02D113A727}" type="presOf" srcId="{859A549B-16AB-483A-822E-6D788AD90007}" destId="{1421DAB4-85AC-4FBB-B5C7-D03D43A11FB4}" srcOrd="0" destOrd="0" presId="urn:microsoft.com/office/officeart/2005/8/layout/gear1"/>
    <dgm:cxn modelId="{42A94BC9-4A82-4BA3-B055-71A65D708A05}" srcId="{3B26752A-6C45-4995-AA17-C4823E463548}" destId="{8DC8B609-9D20-486E-A972-15DA9D3905D9}" srcOrd="1" destOrd="0" parTransId="{DCB256A6-AE19-4F00-B792-BC41BA3B8DD5}" sibTransId="{6C115121-B402-43AF-933D-6F1ECC838292}"/>
    <dgm:cxn modelId="{94A54659-3D8F-4D73-93C0-B3B1423E7B7B}" type="presOf" srcId="{8BCC6A21-8ED4-458E-AC79-74E63F58D330}" destId="{4B96F34A-F262-48D5-B104-37B8E4A12790}" srcOrd="0" destOrd="0" presId="urn:microsoft.com/office/officeart/2005/8/layout/gear1"/>
    <dgm:cxn modelId="{51EB068B-26B5-4CF8-BC2B-4B97DAAA82A0}" type="presOf" srcId="{3174EF94-31B5-4041-AFD3-E0E72665AF20}" destId="{79B57375-7CC3-409C-8FFF-226CED22EB61}" srcOrd="0" destOrd="0" presId="urn:microsoft.com/office/officeart/2005/8/layout/gear1"/>
    <dgm:cxn modelId="{BD4BAA4F-D054-4B9D-9FF2-0164FD6929A9}" type="presOf" srcId="{8DC8B609-9D20-486E-A972-15DA9D3905D9}" destId="{E2E7CC25-5D25-486A-B77B-3EBCDB264680}" srcOrd="0" destOrd="0" presId="urn:microsoft.com/office/officeart/2005/8/layout/gear1"/>
    <dgm:cxn modelId="{7DDD120F-8DB6-459C-A0FD-51D5C4614D70}" srcId="{3B26752A-6C45-4995-AA17-C4823E463548}" destId="{8BCC6A21-8ED4-458E-AC79-74E63F58D330}" srcOrd="2" destOrd="0" parTransId="{2C6A6DF2-1D05-4335-8D84-E88778747C78}" sibTransId="{3174EF94-31B5-4041-AFD3-E0E72665AF20}"/>
    <dgm:cxn modelId="{8FABC954-30E7-4DC8-9787-9DA5FED4C73F}" type="presOf" srcId="{8BCC6A21-8ED4-458E-AC79-74E63F58D330}" destId="{246A12EC-7A1C-44BE-B6C8-6794A60231C2}" srcOrd="3" destOrd="0" presId="urn:microsoft.com/office/officeart/2005/8/layout/gear1"/>
    <dgm:cxn modelId="{9184C9A0-364C-4ACC-8D41-8BEA9428D2DB}" type="presParOf" srcId="{1EDFE05C-6028-4E1B-83A9-9DAF88F7FA1E}" destId="{507E4DCB-8CFB-41F8-BA72-7D421D3DE326}" srcOrd="0" destOrd="0" presId="urn:microsoft.com/office/officeart/2005/8/layout/gear1"/>
    <dgm:cxn modelId="{C63CA650-F4DE-4D15-B176-68B760D2F2BC}" type="presParOf" srcId="{1EDFE05C-6028-4E1B-83A9-9DAF88F7FA1E}" destId="{7129C033-6516-4C0D-9BCB-2E3994068921}" srcOrd="1" destOrd="0" presId="urn:microsoft.com/office/officeart/2005/8/layout/gear1"/>
    <dgm:cxn modelId="{FD35C6BD-9744-48B4-BE56-4DDC26D92C88}" type="presParOf" srcId="{1EDFE05C-6028-4E1B-83A9-9DAF88F7FA1E}" destId="{D6E771FA-12F9-4B5E-BF11-C145AE9295C8}" srcOrd="2" destOrd="0" presId="urn:microsoft.com/office/officeart/2005/8/layout/gear1"/>
    <dgm:cxn modelId="{FFCE3B12-C977-4F11-BE6C-735F3C0988AA}" type="presParOf" srcId="{1EDFE05C-6028-4E1B-83A9-9DAF88F7FA1E}" destId="{E2E7CC25-5D25-486A-B77B-3EBCDB264680}" srcOrd="3" destOrd="0" presId="urn:microsoft.com/office/officeart/2005/8/layout/gear1"/>
    <dgm:cxn modelId="{E4F8B678-74D0-4C5F-9183-4CD4FF0E17D3}" type="presParOf" srcId="{1EDFE05C-6028-4E1B-83A9-9DAF88F7FA1E}" destId="{4684644F-8E7A-4F39-B2B7-F1A508C24BC0}" srcOrd="4" destOrd="0" presId="urn:microsoft.com/office/officeart/2005/8/layout/gear1"/>
    <dgm:cxn modelId="{5FA344AA-5F13-450D-92B1-F1937A4F5BC3}" type="presParOf" srcId="{1EDFE05C-6028-4E1B-83A9-9DAF88F7FA1E}" destId="{9E440FB7-3609-4C4D-A6E6-52B0030E5822}" srcOrd="5" destOrd="0" presId="urn:microsoft.com/office/officeart/2005/8/layout/gear1"/>
    <dgm:cxn modelId="{A8D26035-017A-4AD6-87A4-21A9B91679D5}" type="presParOf" srcId="{1EDFE05C-6028-4E1B-83A9-9DAF88F7FA1E}" destId="{4B96F34A-F262-48D5-B104-37B8E4A12790}" srcOrd="6" destOrd="0" presId="urn:microsoft.com/office/officeart/2005/8/layout/gear1"/>
    <dgm:cxn modelId="{1944F6CC-CE48-4B7B-8E13-1874B9CC97D7}" type="presParOf" srcId="{1EDFE05C-6028-4E1B-83A9-9DAF88F7FA1E}" destId="{03A0A8DE-F682-49CF-88B8-FED02E5EA3C7}" srcOrd="7" destOrd="0" presId="urn:microsoft.com/office/officeart/2005/8/layout/gear1"/>
    <dgm:cxn modelId="{D49F2277-40D3-4F80-BF5F-E752DCB6C87F}" type="presParOf" srcId="{1EDFE05C-6028-4E1B-83A9-9DAF88F7FA1E}" destId="{8F27F920-EBAE-425E-B402-CEA2DA2246DC}" srcOrd="8" destOrd="0" presId="urn:microsoft.com/office/officeart/2005/8/layout/gear1"/>
    <dgm:cxn modelId="{D2B2DD9B-126E-4C60-A3D4-BEE68D92904F}" type="presParOf" srcId="{1EDFE05C-6028-4E1B-83A9-9DAF88F7FA1E}" destId="{246A12EC-7A1C-44BE-B6C8-6794A60231C2}" srcOrd="9" destOrd="0" presId="urn:microsoft.com/office/officeart/2005/8/layout/gear1"/>
    <dgm:cxn modelId="{8B08AD0F-F809-4B01-9E5E-29F42056B5C0}" type="presParOf" srcId="{1EDFE05C-6028-4E1B-83A9-9DAF88F7FA1E}" destId="{1421DAB4-85AC-4FBB-B5C7-D03D43A11FB4}" srcOrd="10" destOrd="0" presId="urn:microsoft.com/office/officeart/2005/8/layout/gear1"/>
    <dgm:cxn modelId="{4EFB4081-51AC-40E8-A6AC-97C56335F885}" type="presParOf" srcId="{1EDFE05C-6028-4E1B-83A9-9DAF88F7FA1E}" destId="{4BA571E4-3DEF-4EE6-B975-F8715CE41E77}" srcOrd="11" destOrd="0" presId="urn:microsoft.com/office/officeart/2005/8/layout/gear1"/>
    <dgm:cxn modelId="{FC04C9C4-85A0-43C1-A63B-7E33FF7ABED8}" type="presParOf" srcId="{1EDFE05C-6028-4E1B-83A9-9DAF88F7FA1E}" destId="{79B57375-7CC3-409C-8FFF-226CED22EB6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B4FF8D-9D68-4222-A551-5DA751F99053}">
      <dsp:nvSpPr>
        <dsp:cNvPr id="0" name=""/>
        <dsp:cNvSpPr/>
      </dsp:nvSpPr>
      <dsp:spPr>
        <a:xfrm>
          <a:off x="0" y="1008766"/>
          <a:ext cx="3385342" cy="203120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Ochota poskytnout pomoc žákům </a:t>
          </a:r>
          <a:br>
            <a:rPr lang="cs-CZ" sz="2600" kern="1200" dirty="0" smtClean="0"/>
          </a:br>
          <a:r>
            <a:rPr lang="cs-CZ" sz="2600" kern="1200" dirty="0" smtClean="0"/>
            <a:t>a mít zájem o jejich učení</a:t>
          </a:r>
          <a:endParaRPr lang="cs-CZ" sz="2600" kern="1200" dirty="0"/>
        </a:p>
      </dsp:txBody>
      <dsp:txXfrm>
        <a:off x="0" y="1008766"/>
        <a:ext cx="3385342" cy="2031205"/>
      </dsp:txXfrm>
    </dsp:sp>
    <dsp:sp modelId="{9D6FF498-4799-480A-9237-F4F304D50293}">
      <dsp:nvSpPr>
        <dsp:cNvPr id="0" name=""/>
        <dsp:cNvSpPr/>
      </dsp:nvSpPr>
      <dsp:spPr>
        <a:xfrm>
          <a:off x="3723876" y="1008766"/>
          <a:ext cx="3385342" cy="203120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Budování pozitivního vzájemného vztahu se žáky („být součástí školní komunity“)</a:t>
          </a:r>
          <a:endParaRPr lang="cs-CZ" sz="2600" kern="1200" dirty="0"/>
        </a:p>
      </dsp:txBody>
      <dsp:txXfrm>
        <a:off x="3723876" y="1008766"/>
        <a:ext cx="3385342" cy="2031205"/>
      </dsp:txXfrm>
    </dsp:sp>
    <dsp:sp modelId="{714B7F5B-9570-474A-AE0F-07598283FE0A}">
      <dsp:nvSpPr>
        <dsp:cNvPr id="0" name=""/>
        <dsp:cNvSpPr/>
      </dsp:nvSpPr>
      <dsp:spPr>
        <a:xfrm>
          <a:off x="7447753" y="1008766"/>
          <a:ext cx="3385342" cy="2031205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Efektivní řízení třídy </a:t>
          </a:r>
          <a:br>
            <a:rPr lang="cs-CZ" sz="2600" kern="1200" dirty="0" smtClean="0"/>
          </a:br>
          <a:r>
            <a:rPr lang="cs-CZ" sz="2600" kern="1200" dirty="0" smtClean="0"/>
            <a:t>a vztahů v profesním rozvoji učitelů</a:t>
          </a:r>
          <a:endParaRPr lang="cs-CZ" sz="2600" kern="1200" dirty="0"/>
        </a:p>
      </dsp:txBody>
      <dsp:txXfrm>
        <a:off x="7447753" y="1008766"/>
        <a:ext cx="3385342" cy="20312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7E4DCB-8CFB-41F8-BA72-7D421D3DE326}">
      <dsp:nvSpPr>
        <dsp:cNvPr id="0" name=""/>
        <dsp:cNvSpPr/>
      </dsp:nvSpPr>
      <dsp:spPr>
        <a:xfrm>
          <a:off x="2936802" y="2259999"/>
          <a:ext cx="2646934" cy="2646934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Učitel, který není spokojený, nemůže podávat takový výkon, aby žáci maximálně využili svůj potenciál</a:t>
          </a:r>
          <a:endParaRPr lang="cs-CZ" sz="1400" kern="1200" dirty="0"/>
        </a:p>
      </dsp:txBody>
      <dsp:txXfrm>
        <a:off x="3468953" y="2880031"/>
        <a:ext cx="1582632" cy="1360578"/>
      </dsp:txXfrm>
    </dsp:sp>
    <dsp:sp modelId="{E2E7CC25-5D25-486A-B77B-3EBCDB264680}">
      <dsp:nvSpPr>
        <dsp:cNvPr id="0" name=""/>
        <dsp:cNvSpPr/>
      </dsp:nvSpPr>
      <dsp:spPr>
        <a:xfrm>
          <a:off x="320347" y="1844671"/>
          <a:ext cx="2895804" cy="2895804"/>
        </a:xfrm>
        <a:prstGeom prst="gear6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Na školách s dětmi, kde výsledky nebudou tak excelentní,</a:t>
          </a:r>
          <a:br>
            <a:rPr lang="cs-CZ" sz="1100" kern="1200" dirty="0" smtClean="0"/>
          </a:br>
          <a:r>
            <a:rPr lang="cs-CZ" sz="1100" kern="1200" dirty="0" smtClean="0"/>
            <a:t> je nutné začít s péčí </a:t>
          </a:r>
          <a:br>
            <a:rPr lang="cs-CZ" sz="1100" kern="1200" dirty="0" smtClean="0"/>
          </a:br>
          <a:r>
            <a:rPr lang="cs-CZ" sz="1100" kern="1200" dirty="0" smtClean="0"/>
            <a:t>o spokojenost učitele a pak teprve očekávat zlepšení výsledků žáků</a:t>
          </a:r>
          <a:endParaRPr lang="cs-CZ" sz="1100" kern="1200" dirty="0"/>
        </a:p>
      </dsp:txBody>
      <dsp:txXfrm>
        <a:off x="1049374" y="2578105"/>
        <a:ext cx="1437750" cy="1428936"/>
      </dsp:txXfrm>
    </dsp:sp>
    <dsp:sp modelId="{4B96F34A-F262-48D5-B104-37B8E4A12790}">
      <dsp:nvSpPr>
        <dsp:cNvPr id="0" name=""/>
        <dsp:cNvSpPr/>
      </dsp:nvSpPr>
      <dsp:spPr>
        <a:xfrm rot="20700000">
          <a:off x="2247690" y="230625"/>
          <a:ext cx="2363028" cy="2148981"/>
        </a:xfrm>
        <a:prstGeom prst="gear6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kern="1200" dirty="0" smtClean="0"/>
            <a:t>Pokud dítě pochází ze slabších poměrů, je o to více důležitější to, co učitel ve škole dělá (nebo nedělá) </a:t>
          </a:r>
          <a:endParaRPr lang="cs-CZ" sz="1200" kern="1200" dirty="0"/>
        </a:p>
      </dsp:txBody>
      <dsp:txXfrm rot="-20700000">
        <a:off x="2778667" y="689264"/>
        <a:ext cx="1301074" cy="1231703"/>
      </dsp:txXfrm>
    </dsp:sp>
    <dsp:sp modelId="{1421DAB4-85AC-4FBB-B5C7-D03D43A11FB4}">
      <dsp:nvSpPr>
        <dsp:cNvPr id="0" name=""/>
        <dsp:cNvSpPr/>
      </dsp:nvSpPr>
      <dsp:spPr>
        <a:xfrm>
          <a:off x="2840471" y="1945885"/>
          <a:ext cx="3388076" cy="3388076"/>
        </a:xfrm>
        <a:prstGeom prst="circularArrow">
          <a:avLst>
            <a:gd name="adj1" fmla="val 4687"/>
            <a:gd name="adj2" fmla="val 299029"/>
            <a:gd name="adj3" fmla="val 2529184"/>
            <a:gd name="adj4" fmla="val 15833512"/>
            <a:gd name="adj5" fmla="val 546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A571E4-3DEF-4EE6-B975-F8715CE41E77}">
      <dsp:nvSpPr>
        <dsp:cNvPr id="0" name=""/>
        <dsp:cNvSpPr/>
      </dsp:nvSpPr>
      <dsp:spPr>
        <a:xfrm>
          <a:off x="-92749" y="1638180"/>
          <a:ext cx="2461649" cy="246164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B57375-7CC3-409C-8FFF-226CED22EB61}">
      <dsp:nvSpPr>
        <dsp:cNvPr id="0" name=""/>
        <dsp:cNvSpPr/>
      </dsp:nvSpPr>
      <dsp:spPr>
        <a:xfrm>
          <a:off x="1794008" y="-94704"/>
          <a:ext cx="3344260" cy="265415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890CD-06B2-47B3-AE3F-12BFED9464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182680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1405F-BD78-4C66-8AA1-DFA6E68AFB4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62610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9448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14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2397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15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99145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Porovnávány 4 skupiny, resp. odpovědi vyjadřující míru četnosti, se kterou žáci odpověděli na danou otázku. O.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tematicky blízké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zkoum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vztahující se ke kvalitě a motivovanosti učitele, dovolují žákům vyjádřit jejich názory na ,,nespravedlivé” chování učitelů vůči nim samým v průběhu výuky.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první pohled je z grafu zřejmá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tendence, kterou představuje semknutí nabízených odpovědí do dvou těsnějších skupin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AutoNum type="arabicParenR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Žáci, kteří volili odpověď, že je vůči nim ze strany učitele přistupováno nespravedlivě méně často. Ti v testu dosahovali velmi podobných výsledků. </a:t>
            </a:r>
          </a:p>
          <a:p>
            <a:pPr marL="228600" indent="-228600">
              <a:buAutoNum type="arabicParenR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 smyslu dosažených výsledků se sblížili také žáci, kteří vůči sobě méně spravedlivé chování učitelů vnímali častěji. Přestože jejich prolnutí není tak silné jako u žáků vyjadřující dané chování učitele vůči nim jako méně časté, důležité je, že se tyto dvě skupiny od sebe věcně odlišují. </a:t>
            </a:r>
            <a:endParaRPr lang="cs-CZ" i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16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3300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toto může ovlivnit učitel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attidudes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preferences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… (MOTIVAT)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Index zachycující motivaci žáka byl vytvořen z otázek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 snímku.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Chci mít výborné známky ve všech nebo skoro ve všech předmětech.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Až dostuduji, chci mít možnost vybírat si mezi nejlepšími možnými příležitostmi.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Chci být nejlepší ve všem, co dělám.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Považuji se za ambiciózního člověka.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Chci být jedním z nejlepších žáků ve třídě.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17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452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anxiety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Index zachycující úzkost žáka. Byl vytvořen z následujících otázek: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Často mám strach, že pro mě bude obtížné napsat písemku.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Mám strach, že ve škole dostanu špatné známky.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Hodně se bojím, i když jsem se na písemku dobře připravil/a.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Když se učím na písemku, jsem velmi nervózní.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Znervózním, když nevím, jak ve škole vyřešit nějaký úkol.</a:t>
            </a:r>
          </a:p>
          <a:p>
            <a:endParaRPr lang="cs-CZ" dirty="0" smtClean="0"/>
          </a:p>
          <a:p>
            <a:r>
              <a:rPr lang="cs-CZ" dirty="0" smtClean="0"/>
              <a:t>Zde je situace opačná: čím</a:t>
            </a:r>
            <a:r>
              <a:rPr lang="cs-CZ" baseline="0" dirty="0" smtClean="0"/>
              <a:t> </a:t>
            </a:r>
            <a:r>
              <a:rPr lang="cs-CZ" dirty="0" smtClean="0"/>
              <a:t>nižší index</a:t>
            </a:r>
            <a:r>
              <a:rPr lang="cs-CZ" baseline="0" dirty="0" smtClean="0"/>
              <a:t> úzkosti</a:t>
            </a:r>
            <a:r>
              <a:rPr lang="cs-CZ" dirty="0" smtClean="0"/>
              <a:t>, tím lepší výsledky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18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45624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19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3596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Doporučení</a:t>
            </a:r>
            <a:r>
              <a:rPr lang="cs-CZ" baseline="0" dirty="0" smtClean="0"/>
              <a:t> z publikace PISA </a:t>
            </a:r>
            <a:r>
              <a:rPr lang="cs-CZ" baseline="0" dirty="0" err="1" smtClean="0"/>
              <a:t>Highlights</a:t>
            </a:r>
            <a:r>
              <a:rPr lang="cs-CZ" baseline="0" dirty="0" smtClean="0"/>
              <a:t> (OECD)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20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77961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 Nejedná se o procentní zastoupení učitelů. Máme hodně malých škol.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1405F-BD78-4C66-8AA1-DFA6E68AFB4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17391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24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99255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25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6588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1405F-BD78-4C66-8AA1-DFA6E68AFB4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6717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26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00980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27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14999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Výsledky rozsáhlé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metastudie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vycházejících z 800 výzkumných studií zaměřených na hlavní faktory ovlivňující výsledky žáka: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Žák: 50%. Korelace mezi schopnostmi (potenciálem) a výsledky učení je vysoká. Není překvapením, že chytří žáci mají trajektorii učení strmější, než jejich studijně méně disponovaní spolužáci. Naším úkolem je tedy mj. zlepšit trajektorii učení také u méně nadaných žáků.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Rodinné zázemí: (5-10% odchylka), škola (5-10% ) a vrstevníci (5-10%) lze rovněž počítat mezi vlivné faktory, nicméně druhým klíčovým faktorem ovlivňujícím výsledky žáka je z celých 30% učitel.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28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19932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Jedná se o výsledky dlouhodobého výzkumu univerzity v Utrechtu zaměřené na zkoumání interpersonálních vztahů mezi učitelem a žákem. Jedním z přenositelných poznatků spočívá v tom, že pedagogické fakulty i učitelé by si měli být vědomi mnohokrát ověřeného faktu, že první minuty setkání učitele s novou třídou zásadně ovlivňují jejich vzájemný vztah na několik dalších týdnů a že vztah mezi učitelem a třídou v průběhu školního roku má tendenci být stabilní. Perfektní příprava každého učitele na tento klíčový okamžik je tedy relativně snadnou investicí, díky které si sám učitel může nastavit lepší pracovní podmínky.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29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69024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30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80353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32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0316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1405F-BD78-4C66-8AA1-DFA6E68AFB4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692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Podpora dětí, žáků a studentů ve vzdělávání je průřezovou oblastí,  která se soustřeďuje na sledování individuální podpory všem dětem, žákům a studentům, kteří ji potřebují.</a:t>
            </a:r>
          </a:p>
          <a:p>
            <a:r>
              <a:rPr lang="cs-CZ" dirty="0" smtClean="0"/>
              <a:t>Kvalitní škola sleduje pokroky v učení všech žáků a cíleně podporuje ty, kdo vyžadují speciální péči.</a:t>
            </a:r>
          </a:p>
          <a:p>
            <a:r>
              <a:rPr lang="cs-CZ" dirty="0" smtClean="0"/>
              <a:t>Smyslem kritérií v této oblasti je zajistit spravedlivost při přijímání žáků ke vzdělávání a v jeho průběhu. S tím souvisí poskytování individuální podpory pro rozvoj kognitivních i sociálních dovedností všem žákům, kteří ji potřebují, a zajištění vstřícného a přátelského prostředí.</a:t>
            </a:r>
          </a:p>
          <a:p>
            <a:r>
              <a:rPr lang="cs-CZ" dirty="0" smtClean="0"/>
              <a:t>Pro realizaci spravedlivého vzdělávání je však nezbytné naplnění kritérií i v dalších oblastech: zásadní je průběžné sledování výsledků každého žáka a poskytování pravidelné zpětné vazby a motivující přístup pedagogů demonstrující vysoká očekávání od všech žáků.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1405F-BD78-4C66-8AA1-DFA6E68AFB4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913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b="0" dirty="0"/>
              <a:t>Škola vytváří každému žákovi a jeho rodině rovné příležitosti ke vzdělávání bez ohledu na jeho pohlaví, věk, etnickou příslušnost, kulturu, rodný jazyk, náboženství, rodinné zázemí, ekonomický status nebo vzdělávací potřeby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b="0" dirty="0"/>
              <a:t>Škola poskytuje účinnou podporu všem žákům s potřebou podpůrných opatření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b="0" dirty="0"/>
              <a:t>Škola věnuje patřičnou pozornost osobnostnímu rozvoji žáků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1405F-BD78-4C66-8AA1-DFA6E68AFB4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731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Předškolní vzdělávání : téměř 99 % navštívených mateřských škol vytvářelo každému dítěti a jeho rodině rovné příležitosti ke vzdělávání. Účinnou podporu všem dětem s potřebou podpůrných opatření poskytovalo 94 % výše uvedených škol.</a:t>
            </a:r>
          </a:p>
          <a:p>
            <a:r>
              <a:rPr lang="cs-CZ" dirty="0" smtClean="0"/>
              <a:t>Základní vzdělávání: ČŠI sleduje, zda se v hodinách vyskytují situace, které podporují učení žáků a které naopak učení žáků tlumí. Nejvíce se školám daří rozvíjet osobnost žáků, jejich otevřenost, toleranci, respekt vůči jinakosti a dbát na to, aby žádný žák nebyl vyčleňován z kolektivu, 18 % škol na výborné a 80,9 % škol na očekávané úrovni. Situace podporující učení se lépe daří vytvářet učitelům prvního stupně.</a:t>
            </a:r>
          </a:p>
          <a:p>
            <a:r>
              <a:rPr lang="cs-CZ" dirty="0" smtClean="0"/>
              <a:t>Střední vzdělávání: Naprostá většina středních škol neměla s organizací a průběhem přijímacího řízení problémy, respektovala příslušné právní předpisy a vytvořila rovné příležitosti pro přijímání žáků. Porušení právních předpisů se týkalo nejčastěji řádného zveřejnění podmínek přijímacího řízení a informování o výsledcích přijímacího řízení.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1405F-BD78-4C66-8AA1-DFA6E68AFB4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797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Již jsme mluvili o spokojenosti a vzdělávání učitelů, nyní se budeme dívat na další faktory, kterým</a:t>
            </a:r>
            <a:r>
              <a:rPr lang="cs-CZ" baseline="0" dirty="0" smtClean="0"/>
              <a:t> jsme dosud v diskuzích o vzdělávání věnovali relativně málo prostoru. Nejčastější argument, který slyšíme, je „ten materiál, se kterým musíme pracovat … „ nebo „všechno je to v rodině a v motivaci žáků“ – Země, které se zlepšují ale hledají cesty, které může ovlivnit škola.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1405F-BD78-4C66-8AA1-DFA6E68AFB4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5564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máme jiné rodiče?</a:t>
            </a:r>
          </a:p>
          <a:p>
            <a:r>
              <a:rPr lang="cs-CZ" dirty="0" smtClean="0"/>
              <a:t>je pro učitele pohodlnější</a:t>
            </a:r>
            <a:r>
              <a:rPr lang="cs-CZ" baseline="0" dirty="0" smtClean="0"/>
              <a:t> snížit nároky na žáky, kteří nepocházejí z motivovaných rodin?</a:t>
            </a:r>
          </a:p>
          <a:p>
            <a:endParaRPr lang="cs-CZ" baseline="0" dirty="0" smtClean="0"/>
          </a:p>
          <a:p>
            <a:r>
              <a:rPr lang="cs-CZ" baseline="0" dirty="0" smtClean="0"/>
              <a:t>Hlasování:</a:t>
            </a:r>
          </a:p>
          <a:p>
            <a:r>
              <a:rPr lang="cs-CZ" baseline="0" dirty="0" smtClean="0"/>
              <a:t>Jaký podíl žáků podle Vás navštěvuje školy, kde ředitelé označili,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11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0880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baseline="0" dirty="0" smtClean="0"/>
              <a:t>jak se ve vaší škole cítí žáci, kteří vynikají a pracují na sobě? Říká se jim „šprt“? Čím to je, že se naše odpovědi tak výrazně liší od odpovědí z jiných zemí?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12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4143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Podobně vyšlo</a:t>
            </a:r>
            <a:r>
              <a:rPr lang="cs-CZ" baseline="0" dirty="0" smtClean="0"/>
              <a:t> i v PIRLS 2016</a:t>
            </a:r>
            <a:endParaRPr lang="cs-CZ" dirty="0" smtClean="0"/>
          </a:p>
          <a:p>
            <a:r>
              <a:rPr lang="cs-CZ" dirty="0" smtClean="0"/>
              <a:t>Začínající učitelé všech stupňů škol </a:t>
            </a:r>
          </a:p>
          <a:p>
            <a:pPr lvl="1"/>
            <a:r>
              <a:rPr lang="cs-CZ" dirty="0" smtClean="0"/>
              <a:t>vnímají častěji jako překážku výkonu své profese nekázeň, což se projevuje také v jejich </a:t>
            </a:r>
          </a:p>
          <a:p>
            <a:pPr lvl="1"/>
            <a:r>
              <a:rPr lang="cs-CZ" dirty="0" smtClean="0"/>
              <a:t>pociťují vyšší potřebě podpory v oblasti chování dětí a žáků a vedení třídy</a:t>
            </a:r>
          </a:p>
          <a:p>
            <a:r>
              <a:rPr lang="cs-CZ" dirty="0" smtClean="0"/>
              <a:t>Nízká prestiž učitelského povolání omezuje zejména učitele základních a středních škol</a:t>
            </a:r>
          </a:p>
          <a:p>
            <a:r>
              <a:rPr lang="cs-CZ" dirty="0" smtClean="0"/>
              <a:t>O dobrém výsledku škol rozhoduje spíše složení žáků z hlediska jejich osobních dispozic a rodičovské podpory než působení pedagogů</a:t>
            </a:r>
          </a:p>
          <a:p>
            <a:endParaRPr lang="cs-CZ" dirty="0" smtClean="0"/>
          </a:p>
          <a:p>
            <a:r>
              <a:rPr lang="cs-CZ" dirty="0" smtClean="0"/>
              <a:t>UČITELÉ SAMI NEVĚŘÍ, ŽE UMÍ MOTIVOVAT ŽÁKY.</a:t>
            </a:r>
            <a:r>
              <a:rPr lang="cs-CZ" baseline="0" dirty="0" smtClean="0"/>
              <a:t> Zde byla otázka položena všem učitelům, kteří vzdělávají žáky ve věku 2. stupně. 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Nelze</a:t>
            </a:r>
            <a:r>
              <a:rPr lang="cs-CZ" baseline="0" dirty="0" smtClean="0"/>
              <a:t> odpovědnost svádět pouze na žáky. To ostatní země nedělají. Dobře profesně připravený učitel by měl projevovat tzv. pedagogický optimismus. Tento stav neprospívá zejména dětem z méně podnětného prostředí, kde rodina motivaci nezajišťuje. V těchto případech hraje klíčovou roli připravenost školy.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13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5334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>
            <a:extLst>
              <a:ext uri="{FF2B5EF4-FFF2-40B4-BE49-F238E27FC236}">
                <a16:creationId xmlns:a16="http://schemas.microsoft.com/office/drawing/2014/main" id="{4F794D90-C6AA-4C37-B40E-D3F987E9C51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0" y="0"/>
            <a:ext cx="12192000" cy="6858000"/>
            <a:chOff x="0" y="0"/>
            <a:chExt cx="7680" cy="4320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02B4422F-0CA3-4674-91D0-BF6D1E5C0DF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76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grpSp>
          <p:nvGrpSpPr>
            <p:cNvPr id="12" name="Group 205">
              <a:extLst>
                <a:ext uri="{FF2B5EF4-FFF2-40B4-BE49-F238E27FC236}">
                  <a16:creationId xmlns:a16="http://schemas.microsoft.com/office/drawing/2014/main" id="{C2CAB36F-B065-4DA6-A085-07FF27CF1CD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19" y="2951"/>
              <a:ext cx="6825" cy="1133"/>
              <a:chOff x="619" y="2951"/>
              <a:chExt cx="6825" cy="1133"/>
            </a:xfrm>
          </p:grpSpPr>
          <p:sp>
            <p:nvSpPr>
              <p:cNvPr id="336" name="Freeform 5">
                <a:extLst>
                  <a:ext uri="{FF2B5EF4-FFF2-40B4-BE49-F238E27FC236}">
                    <a16:creationId xmlns:a16="http://schemas.microsoft.com/office/drawing/2014/main" id="{DAC3111C-30AE-4591-B2C9-1C8453B7AA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37" name="Freeform 6">
                <a:extLst>
                  <a:ext uri="{FF2B5EF4-FFF2-40B4-BE49-F238E27FC236}">
                    <a16:creationId xmlns:a16="http://schemas.microsoft.com/office/drawing/2014/main" id="{9F9F83D3-F074-428B-B12A-B5B037CDCD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38" name="Freeform 7">
                <a:extLst>
                  <a:ext uri="{FF2B5EF4-FFF2-40B4-BE49-F238E27FC236}">
                    <a16:creationId xmlns:a16="http://schemas.microsoft.com/office/drawing/2014/main" id="{5CFFA0A7-579A-4094-B9B9-F488E4CFA4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39" name="Freeform 8">
                <a:extLst>
                  <a:ext uri="{FF2B5EF4-FFF2-40B4-BE49-F238E27FC236}">
                    <a16:creationId xmlns:a16="http://schemas.microsoft.com/office/drawing/2014/main" id="{F94CB553-BFE5-4EB1-9902-D973655E92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0" name="Freeform 9">
                <a:extLst>
                  <a:ext uri="{FF2B5EF4-FFF2-40B4-BE49-F238E27FC236}">
                    <a16:creationId xmlns:a16="http://schemas.microsoft.com/office/drawing/2014/main" id="{95A0E5F2-A4D3-4CB2-AB7C-F56284A9DE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1" name="Freeform 10">
                <a:extLst>
                  <a:ext uri="{FF2B5EF4-FFF2-40B4-BE49-F238E27FC236}">
                    <a16:creationId xmlns:a16="http://schemas.microsoft.com/office/drawing/2014/main" id="{09ACE516-1650-4B04-9AD7-B47EB4445F3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2" name="Freeform 11">
                <a:extLst>
                  <a:ext uri="{FF2B5EF4-FFF2-40B4-BE49-F238E27FC236}">
                    <a16:creationId xmlns:a16="http://schemas.microsoft.com/office/drawing/2014/main" id="{DC093115-7FF6-4FF2-9586-299049C4714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854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3" name="Freeform 12">
                <a:extLst>
                  <a:ext uri="{FF2B5EF4-FFF2-40B4-BE49-F238E27FC236}">
                    <a16:creationId xmlns:a16="http://schemas.microsoft.com/office/drawing/2014/main" id="{2FC1339E-6428-4452-AB9B-6CA81774DE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4" name="Freeform 13">
                <a:extLst>
                  <a:ext uri="{FF2B5EF4-FFF2-40B4-BE49-F238E27FC236}">
                    <a16:creationId xmlns:a16="http://schemas.microsoft.com/office/drawing/2014/main" id="{80CEBB38-28A0-4F94-8B41-913DC3E1AE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5" name="Freeform 14">
                <a:extLst>
                  <a:ext uri="{FF2B5EF4-FFF2-40B4-BE49-F238E27FC236}">
                    <a16:creationId xmlns:a16="http://schemas.microsoft.com/office/drawing/2014/main" id="{61759D75-CDDC-4E8B-A64E-56505B54FB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6" name="Freeform 15">
                <a:extLst>
                  <a:ext uri="{FF2B5EF4-FFF2-40B4-BE49-F238E27FC236}">
                    <a16:creationId xmlns:a16="http://schemas.microsoft.com/office/drawing/2014/main" id="{B50BC74F-D34F-4C55-87BC-E6B00D9F09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7" name="Freeform 16">
                <a:extLst>
                  <a:ext uri="{FF2B5EF4-FFF2-40B4-BE49-F238E27FC236}">
                    <a16:creationId xmlns:a16="http://schemas.microsoft.com/office/drawing/2014/main" id="{E37F4A0F-F5E6-4B24-83BE-5AA03F289B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8" name="Freeform 17">
                <a:extLst>
                  <a:ext uri="{FF2B5EF4-FFF2-40B4-BE49-F238E27FC236}">
                    <a16:creationId xmlns:a16="http://schemas.microsoft.com/office/drawing/2014/main" id="{0863B96A-B4A6-4EF2-8DAF-F5C4C07FC8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49" name="Freeform 18">
                <a:extLst>
                  <a:ext uri="{FF2B5EF4-FFF2-40B4-BE49-F238E27FC236}">
                    <a16:creationId xmlns:a16="http://schemas.microsoft.com/office/drawing/2014/main" id="{0715B720-EE60-45FE-A4F2-1827307044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0" name="Freeform 19">
                <a:extLst>
                  <a:ext uri="{FF2B5EF4-FFF2-40B4-BE49-F238E27FC236}">
                    <a16:creationId xmlns:a16="http://schemas.microsoft.com/office/drawing/2014/main" id="{B258F0B9-8223-4695-993D-33E72B1477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1" name="Freeform 20">
                <a:extLst>
                  <a:ext uri="{FF2B5EF4-FFF2-40B4-BE49-F238E27FC236}">
                    <a16:creationId xmlns:a16="http://schemas.microsoft.com/office/drawing/2014/main" id="{0AE9CE24-0322-4C1D-A591-624E2469A1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2" name="Freeform 21">
                <a:extLst>
                  <a:ext uri="{FF2B5EF4-FFF2-40B4-BE49-F238E27FC236}">
                    <a16:creationId xmlns:a16="http://schemas.microsoft.com/office/drawing/2014/main" id="{373DB591-29E4-4862-9BDA-89EFF1143E0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3" name="Freeform 22">
                <a:extLst>
                  <a:ext uri="{FF2B5EF4-FFF2-40B4-BE49-F238E27FC236}">
                    <a16:creationId xmlns:a16="http://schemas.microsoft.com/office/drawing/2014/main" id="{A7C29062-F211-472E-8800-57C8B3BF3E5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4" name="Freeform 23">
                <a:extLst>
                  <a:ext uri="{FF2B5EF4-FFF2-40B4-BE49-F238E27FC236}">
                    <a16:creationId xmlns:a16="http://schemas.microsoft.com/office/drawing/2014/main" id="{5CF756F3-B740-4C4F-BA87-34CD3726ED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5" name="Freeform 24">
                <a:extLst>
                  <a:ext uri="{FF2B5EF4-FFF2-40B4-BE49-F238E27FC236}">
                    <a16:creationId xmlns:a16="http://schemas.microsoft.com/office/drawing/2014/main" id="{8A285574-6C2E-4F99-B8AF-065ECD1206B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4003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6" name="Freeform 25">
                <a:extLst>
                  <a:ext uri="{FF2B5EF4-FFF2-40B4-BE49-F238E27FC236}">
                    <a16:creationId xmlns:a16="http://schemas.microsoft.com/office/drawing/2014/main" id="{DA3DEBA8-0DBF-4934-8411-53994E31E3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7" name="Freeform 26">
                <a:extLst>
                  <a:ext uri="{FF2B5EF4-FFF2-40B4-BE49-F238E27FC236}">
                    <a16:creationId xmlns:a16="http://schemas.microsoft.com/office/drawing/2014/main" id="{C8BF60F7-5CD7-4499-BFD6-F5024A5141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8" name="Freeform 27">
                <a:extLst>
                  <a:ext uri="{FF2B5EF4-FFF2-40B4-BE49-F238E27FC236}">
                    <a16:creationId xmlns:a16="http://schemas.microsoft.com/office/drawing/2014/main" id="{AB5CF540-B5A2-4D4E-ADB2-49A0A3037A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59" name="Freeform 28">
                <a:extLst>
                  <a:ext uri="{FF2B5EF4-FFF2-40B4-BE49-F238E27FC236}">
                    <a16:creationId xmlns:a16="http://schemas.microsoft.com/office/drawing/2014/main" id="{FE98A3DD-69EE-4D64-B538-C556F6E076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0" name="Freeform 29">
                <a:extLst>
                  <a:ext uri="{FF2B5EF4-FFF2-40B4-BE49-F238E27FC236}">
                    <a16:creationId xmlns:a16="http://schemas.microsoft.com/office/drawing/2014/main" id="{5AA6AE76-84C6-41B1-B8A7-2E48854949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1" name="Freeform 30">
                <a:extLst>
                  <a:ext uri="{FF2B5EF4-FFF2-40B4-BE49-F238E27FC236}">
                    <a16:creationId xmlns:a16="http://schemas.microsoft.com/office/drawing/2014/main" id="{F179DFB0-FC09-412C-AD70-5DC3AA6C8B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2" name="Freeform 31">
                <a:extLst>
                  <a:ext uri="{FF2B5EF4-FFF2-40B4-BE49-F238E27FC236}">
                    <a16:creationId xmlns:a16="http://schemas.microsoft.com/office/drawing/2014/main" id="{21CDD95F-AC21-47F9-9B61-80CABC8687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3" name="Freeform 32">
                <a:extLst>
                  <a:ext uri="{FF2B5EF4-FFF2-40B4-BE49-F238E27FC236}">
                    <a16:creationId xmlns:a16="http://schemas.microsoft.com/office/drawing/2014/main" id="{CF84C355-4DC8-483A-811F-FDB144F7B10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4" name="Freeform 33">
                <a:extLst>
                  <a:ext uri="{FF2B5EF4-FFF2-40B4-BE49-F238E27FC236}">
                    <a16:creationId xmlns:a16="http://schemas.microsoft.com/office/drawing/2014/main" id="{DC3290DC-1591-4543-984D-C96E38BE4DA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5" name="Freeform 34">
                <a:extLst>
                  <a:ext uri="{FF2B5EF4-FFF2-40B4-BE49-F238E27FC236}">
                    <a16:creationId xmlns:a16="http://schemas.microsoft.com/office/drawing/2014/main" id="{9C45A8F8-8DF1-4E15-AEEA-B77FA44EAD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6" name="Freeform 35">
                <a:extLst>
                  <a:ext uri="{FF2B5EF4-FFF2-40B4-BE49-F238E27FC236}">
                    <a16:creationId xmlns:a16="http://schemas.microsoft.com/office/drawing/2014/main" id="{18C74B41-6A6A-447E-B4FF-BD74C60A79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7" name="Freeform 36">
                <a:extLst>
                  <a:ext uri="{FF2B5EF4-FFF2-40B4-BE49-F238E27FC236}">
                    <a16:creationId xmlns:a16="http://schemas.microsoft.com/office/drawing/2014/main" id="{6590CCE1-58A6-4CAE-A74A-F6C53646399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8" name="Freeform 37">
                <a:extLst>
                  <a:ext uri="{FF2B5EF4-FFF2-40B4-BE49-F238E27FC236}">
                    <a16:creationId xmlns:a16="http://schemas.microsoft.com/office/drawing/2014/main" id="{B14FAA18-17D4-418C-87FB-D97046F92D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69" name="Freeform 38">
                <a:extLst>
                  <a:ext uri="{FF2B5EF4-FFF2-40B4-BE49-F238E27FC236}">
                    <a16:creationId xmlns:a16="http://schemas.microsoft.com/office/drawing/2014/main" id="{D036B29C-F25A-458D-AC53-AE4A034EC5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0" name="Freeform 39">
                <a:extLst>
                  <a:ext uri="{FF2B5EF4-FFF2-40B4-BE49-F238E27FC236}">
                    <a16:creationId xmlns:a16="http://schemas.microsoft.com/office/drawing/2014/main" id="{1F1788A6-2F3D-424B-AA50-000A75846E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1" name="Freeform 40">
                <a:extLst>
                  <a:ext uri="{FF2B5EF4-FFF2-40B4-BE49-F238E27FC236}">
                    <a16:creationId xmlns:a16="http://schemas.microsoft.com/office/drawing/2014/main" id="{7393F5B2-7524-4CF5-B0BD-F236DB1543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2" name="Freeform 41">
                <a:extLst>
                  <a:ext uri="{FF2B5EF4-FFF2-40B4-BE49-F238E27FC236}">
                    <a16:creationId xmlns:a16="http://schemas.microsoft.com/office/drawing/2014/main" id="{8832F043-7FA7-4D65-86D2-16D4FD6FCB7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3" name="Freeform 42">
                <a:extLst>
                  <a:ext uri="{FF2B5EF4-FFF2-40B4-BE49-F238E27FC236}">
                    <a16:creationId xmlns:a16="http://schemas.microsoft.com/office/drawing/2014/main" id="{559CA791-5483-42A0-A922-8FEEF8A177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4" name="Freeform 43">
                <a:extLst>
                  <a:ext uri="{FF2B5EF4-FFF2-40B4-BE49-F238E27FC236}">
                    <a16:creationId xmlns:a16="http://schemas.microsoft.com/office/drawing/2014/main" id="{32C7C3E0-3BE1-40D3-A8C1-EC1C0EB96B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5" name="Freeform 44">
                <a:extLst>
                  <a:ext uri="{FF2B5EF4-FFF2-40B4-BE49-F238E27FC236}">
                    <a16:creationId xmlns:a16="http://schemas.microsoft.com/office/drawing/2014/main" id="{153B1DF4-A417-4D14-94D3-5DF6B07BBF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6" name="Freeform 45">
                <a:extLst>
                  <a:ext uri="{FF2B5EF4-FFF2-40B4-BE49-F238E27FC236}">
                    <a16:creationId xmlns:a16="http://schemas.microsoft.com/office/drawing/2014/main" id="{1627A613-5D37-484D-9227-83C93D08080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7" name="Freeform 46">
                <a:extLst>
                  <a:ext uri="{FF2B5EF4-FFF2-40B4-BE49-F238E27FC236}">
                    <a16:creationId xmlns:a16="http://schemas.microsoft.com/office/drawing/2014/main" id="{0DA81C03-132F-465C-BFD3-095058B254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8" name="Freeform 47">
                <a:extLst>
                  <a:ext uri="{FF2B5EF4-FFF2-40B4-BE49-F238E27FC236}">
                    <a16:creationId xmlns:a16="http://schemas.microsoft.com/office/drawing/2014/main" id="{849969E4-4EFE-435D-9888-DADE9DE3F3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79" name="Freeform 48">
                <a:extLst>
                  <a:ext uri="{FF2B5EF4-FFF2-40B4-BE49-F238E27FC236}">
                    <a16:creationId xmlns:a16="http://schemas.microsoft.com/office/drawing/2014/main" id="{90F4BE98-7CE0-43BE-B462-D72128373D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0" name="Freeform 49">
                <a:extLst>
                  <a:ext uri="{FF2B5EF4-FFF2-40B4-BE49-F238E27FC236}">
                    <a16:creationId xmlns:a16="http://schemas.microsoft.com/office/drawing/2014/main" id="{AB144C7E-AB33-49D9-BCFA-1B4552CEC9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1" name="Freeform 50">
                <a:extLst>
                  <a:ext uri="{FF2B5EF4-FFF2-40B4-BE49-F238E27FC236}">
                    <a16:creationId xmlns:a16="http://schemas.microsoft.com/office/drawing/2014/main" id="{A45FCFDB-8CF0-4A81-B119-CA9AF8319F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2" name="Freeform 51">
                <a:extLst>
                  <a:ext uri="{FF2B5EF4-FFF2-40B4-BE49-F238E27FC236}">
                    <a16:creationId xmlns:a16="http://schemas.microsoft.com/office/drawing/2014/main" id="{8FF0223A-12F3-420F-AAF9-D312DE56C7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3" name="Freeform 52">
                <a:extLst>
                  <a:ext uri="{FF2B5EF4-FFF2-40B4-BE49-F238E27FC236}">
                    <a16:creationId xmlns:a16="http://schemas.microsoft.com/office/drawing/2014/main" id="{BD8A1198-6839-49ED-8442-727B47B05A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4" name="Freeform 53">
                <a:extLst>
                  <a:ext uri="{FF2B5EF4-FFF2-40B4-BE49-F238E27FC236}">
                    <a16:creationId xmlns:a16="http://schemas.microsoft.com/office/drawing/2014/main" id="{CF26FBF0-3C81-4B5F-A523-E9C4A7F09F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5" name="Freeform 54">
                <a:extLst>
                  <a:ext uri="{FF2B5EF4-FFF2-40B4-BE49-F238E27FC236}">
                    <a16:creationId xmlns:a16="http://schemas.microsoft.com/office/drawing/2014/main" id="{3E6DFCB3-0929-46E4-82E3-928FF20DEC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6" name="Freeform 55">
                <a:extLst>
                  <a:ext uri="{FF2B5EF4-FFF2-40B4-BE49-F238E27FC236}">
                    <a16:creationId xmlns:a16="http://schemas.microsoft.com/office/drawing/2014/main" id="{82614D24-C6DC-43B8-A322-BDA88A9D34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7" name="Freeform 56">
                <a:extLst>
                  <a:ext uri="{FF2B5EF4-FFF2-40B4-BE49-F238E27FC236}">
                    <a16:creationId xmlns:a16="http://schemas.microsoft.com/office/drawing/2014/main" id="{4DF31333-6055-4160-B08E-4DC6BE79F9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8" name="Freeform 57">
                <a:extLst>
                  <a:ext uri="{FF2B5EF4-FFF2-40B4-BE49-F238E27FC236}">
                    <a16:creationId xmlns:a16="http://schemas.microsoft.com/office/drawing/2014/main" id="{AD508C54-1D1B-4F11-8C39-66361043B7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854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89" name="Freeform 58">
                <a:extLst>
                  <a:ext uri="{FF2B5EF4-FFF2-40B4-BE49-F238E27FC236}">
                    <a16:creationId xmlns:a16="http://schemas.microsoft.com/office/drawing/2014/main" id="{6D1CC9E4-BC61-4FFC-BD60-B3AF90A757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0" name="Freeform 59">
                <a:extLst>
                  <a:ext uri="{FF2B5EF4-FFF2-40B4-BE49-F238E27FC236}">
                    <a16:creationId xmlns:a16="http://schemas.microsoft.com/office/drawing/2014/main" id="{C19208A6-3A7C-46EB-81DB-282890A5561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1" name="Freeform 60">
                <a:extLst>
                  <a:ext uri="{FF2B5EF4-FFF2-40B4-BE49-F238E27FC236}">
                    <a16:creationId xmlns:a16="http://schemas.microsoft.com/office/drawing/2014/main" id="{1CA7E5CF-DA49-4A10-91CE-E2CF3500C9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2" name="Freeform 61">
                <a:extLst>
                  <a:ext uri="{FF2B5EF4-FFF2-40B4-BE49-F238E27FC236}">
                    <a16:creationId xmlns:a16="http://schemas.microsoft.com/office/drawing/2014/main" id="{E2C86ADD-B0E7-4A6E-B086-3B1CA464B4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3" name="Freeform 62">
                <a:extLst>
                  <a:ext uri="{FF2B5EF4-FFF2-40B4-BE49-F238E27FC236}">
                    <a16:creationId xmlns:a16="http://schemas.microsoft.com/office/drawing/2014/main" id="{1BBE16DB-3C59-42C2-A37D-AF298538C1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854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4" name="Freeform 63">
                <a:extLst>
                  <a:ext uri="{FF2B5EF4-FFF2-40B4-BE49-F238E27FC236}">
                    <a16:creationId xmlns:a16="http://schemas.microsoft.com/office/drawing/2014/main" id="{9B45C78C-C716-46AA-BB81-D5462E3C67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5" name="Freeform 64">
                <a:extLst>
                  <a:ext uri="{FF2B5EF4-FFF2-40B4-BE49-F238E27FC236}">
                    <a16:creationId xmlns:a16="http://schemas.microsoft.com/office/drawing/2014/main" id="{9F9D8A0A-395C-4B98-9249-E69B50E176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4003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6" name="Freeform 65">
                <a:extLst>
                  <a:ext uri="{FF2B5EF4-FFF2-40B4-BE49-F238E27FC236}">
                    <a16:creationId xmlns:a16="http://schemas.microsoft.com/office/drawing/2014/main" id="{628B3C10-6024-4668-BBBC-C1A5EEB568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7" name="Freeform 66">
                <a:extLst>
                  <a:ext uri="{FF2B5EF4-FFF2-40B4-BE49-F238E27FC236}">
                    <a16:creationId xmlns:a16="http://schemas.microsoft.com/office/drawing/2014/main" id="{D9F764FB-5D11-4088-888D-AE075DF91F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8" name="Freeform 67">
                <a:extLst>
                  <a:ext uri="{FF2B5EF4-FFF2-40B4-BE49-F238E27FC236}">
                    <a16:creationId xmlns:a16="http://schemas.microsoft.com/office/drawing/2014/main" id="{FCCB3CEC-46F0-4ADB-8EF9-AD3477DE96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99" name="Freeform 68">
                <a:extLst>
                  <a:ext uri="{FF2B5EF4-FFF2-40B4-BE49-F238E27FC236}">
                    <a16:creationId xmlns:a16="http://schemas.microsoft.com/office/drawing/2014/main" id="{CF513157-EF83-487B-BDA0-E73C9756BC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0" name="Freeform 69">
                <a:extLst>
                  <a:ext uri="{FF2B5EF4-FFF2-40B4-BE49-F238E27FC236}">
                    <a16:creationId xmlns:a16="http://schemas.microsoft.com/office/drawing/2014/main" id="{5FBF7843-7D65-46BF-A93B-E95D4F1280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4003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1" name="Freeform 70">
                <a:extLst>
                  <a:ext uri="{FF2B5EF4-FFF2-40B4-BE49-F238E27FC236}">
                    <a16:creationId xmlns:a16="http://schemas.microsoft.com/office/drawing/2014/main" id="{F2785113-1539-490B-9A7D-80D2CDAA0C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2" name="Rectangle 71">
                <a:extLst>
                  <a:ext uri="{FF2B5EF4-FFF2-40B4-BE49-F238E27FC236}">
                    <a16:creationId xmlns:a16="http://schemas.microsoft.com/office/drawing/2014/main" id="{C4F22084-041E-4E94-BBCF-F1601312BBE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992" y="3849"/>
                <a:ext cx="1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3" name="Freeform 72">
                <a:extLst>
                  <a:ext uri="{FF2B5EF4-FFF2-40B4-BE49-F238E27FC236}">
                    <a16:creationId xmlns:a16="http://schemas.microsoft.com/office/drawing/2014/main" id="{2DFB548C-F00F-4847-91B7-1F691CBF21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4" name="Freeform 73">
                <a:extLst>
                  <a:ext uri="{FF2B5EF4-FFF2-40B4-BE49-F238E27FC236}">
                    <a16:creationId xmlns:a16="http://schemas.microsoft.com/office/drawing/2014/main" id="{C5BA2F82-6069-4174-B9DF-44B23FDD07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5" name="Freeform 74">
                <a:extLst>
                  <a:ext uri="{FF2B5EF4-FFF2-40B4-BE49-F238E27FC236}">
                    <a16:creationId xmlns:a16="http://schemas.microsoft.com/office/drawing/2014/main" id="{24991E83-00CD-4E71-AAE7-B8279211AA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6" name="Freeform 75">
                <a:extLst>
                  <a:ext uri="{FF2B5EF4-FFF2-40B4-BE49-F238E27FC236}">
                    <a16:creationId xmlns:a16="http://schemas.microsoft.com/office/drawing/2014/main" id="{ACCCFE06-B168-4CB8-8EA3-CD3E4A31A2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7" name="Freeform 76">
                <a:extLst>
                  <a:ext uri="{FF2B5EF4-FFF2-40B4-BE49-F238E27FC236}">
                    <a16:creationId xmlns:a16="http://schemas.microsoft.com/office/drawing/2014/main" id="{2AD9F24B-4654-4074-9EC5-8B507EA7967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8" name="Freeform 77">
                <a:extLst>
                  <a:ext uri="{FF2B5EF4-FFF2-40B4-BE49-F238E27FC236}">
                    <a16:creationId xmlns:a16="http://schemas.microsoft.com/office/drawing/2014/main" id="{E5A3BDF2-7AD7-432A-9DF8-9E4D3DA49C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09" name="Freeform 78">
                <a:extLst>
                  <a:ext uri="{FF2B5EF4-FFF2-40B4-BE49-F238E27FC236}">
                    <a16:creationId xmlns:a16="http://schemas.microsoft.com/office/drawing/2014/main" id="{F8197B7B-4B0E-47FD-BE9D-318C31160CF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553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0" name="Freeform 79">
                <a:extLst>
                  <a:ext uri="{FF2B5EF4-FFF2-40B4-BE49-F238E27FC236}">
                    <a16:creationId xmlns:a16="http://schemas.microsoft.com/office/drawing/2014/main" id="{84FE7FC2-3615-4F94-9B31-5D90AB14268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1" name="Freeform 80">
                <a:extLst>
                  <a:ext uri="{FF2B5EF4-FFF2-40B4-BE49-F238E27FC236}">
                    <a16:creationId xmlns:a16="http://schemas.microsoft.com/office/drawing/2014/main" id="{DDF446DD-B427-4384-B58E-ACF75C8106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2" name="Freeform 81">
                <a:extLst>
                  <a:ext uri="{FF2B5EF4-FFF2-40B4-BE49-F238E27FC236}">
                    <a16:creationId xmlns:a16="http://schemas.microsoft.com/office/drawing/2014/main" id="{4DBA048D-0DE1-4B72-8F0C-69FA46336B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3" name="Freeform 82">
                <a:extLst>
                  <a:ext uri="{FF2B5EF4-FFF2-40B4-BE49-F238E27FC236}">
                    <a16:creationId xmlns:a16="http://schemas.microsoft.com/office/drawing/2014/main" id="{D03D7345-4A2E-47F8-93DF-47DF1000E1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4" name="Freeform 83">
                <a:extLst>
                  <a:ext uri="{FF2B5EF4-FFF2-40B4-BE49-F238E27FC236}">
                    <a16:creationId xmlns:a16="http://schemas.microsoft.com/office/drawing/2014/main" id="{CC70E25B-3BEF-4311-9B11-666737A648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5" name="Freeform 84">
                <a:extLst>
                  <a:ext uri="{FF2B5EF4-FFF2-40B4-BE49-F238E27FC236}">
                    <a16:creationId xmlns:a16="http://schemas.microsoft.com/office/drawing/2014/main" id="{60F9F202-B8B8-41D2-A242-0E52E7714F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6" name="Freeform 85">
                <a:extLst>
                  <a:ext uri="{FF2B5EF4-FFF2-40B4-BE49-F238E27FC236}">
                    <a16:creationId xmlns:a16="http://schemas.microsoft.com/office/drawing/2014/main" id="{3223CD1C-8C57-4ECF-A133-59EC6A2F52A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7" name="Freeform 86">
                <a:extLst>
                  <a:ext uri="{FF2B5EF4-FFF2-40B4-BE49-F238E27FC236}">
                    <a16:creationId xmlns:a16="http://schemas.microsoft.com/office/drawing/2014/main" id="{3CCF6DDC-8A7C-4096-9200-DE4FE250D1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8" name="Freeform 87">
                <a:extLst>
                  <a:ext uri="{FF2B5EF4-FFF2-40B4-BE49-F238E27FC236}">
                    <a16:creationId xmlns:a16="http://schemas.microsoft.com/office/drawing/2014/main" id="{36AC2E9C-4BA2-4484-9FB6-E87F177A7C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19" name="Freeform 88">
                <a:extLst>
                  <a:ext uri="{FF2B5EF4-FFF2-40B4-BE49-F238E27FC236}">
                    <a16:creationId xmlns:a16="http://schemas.microsoft.com/office/drawing/2014/main" id="{49839976-66DF-4E25-8575-55EB788CC7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0" name="Freeform 89">
                <a:extLst>
                  <a:ext uri="{FF2B5EF4-FFF2-40B4-BE49-F238E27FC236}">
                    <a16:creationId xmlns:a16="http://schemas.microsoft.com/office/drawing/2014/main" id="{70716743-215E-4ECE-AC59-A7BDCAD1F7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1" name="Freeform 90">
                <a:extLst>
                  <a:ext uri="{FF2B5EF4-FFF2-40B4-BE49-F238E27FC236}">
                    <a16:creationId xmlns:a16="http://schemas.microsoft.com/office/drawing/2014/main" id="{DCB8D7BC-2FF4-4C86-90BC-3FAA3848C2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2" name="Freeform 91">
                <a:extLst>
                  <a:ext uri="{FF2B5EF4-FFF2-40B4-BE49-F238E27FC236}">
                    <a16:creationId xmlns:a16="http://schemas.microsoft.com/office/drawing/2014/main" id="{1F02ACE5-1804-47C9-849E-5AD56BF6247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702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3" name="Freeform 92">
                <a:extLst>
                  <a:ext uri="{FF2B5EF4-FFF2-40B4-BE49-F238E27FC236}">
                    <a16:creationId xmlns:a16="http://schemas.microsoft.com/office/drawing/2014/main" id="{26ECEBBA-B062-402C-A6D2-43EEEE94C8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4" name="Freeform 93">
                <a:extLst>
                  <a:ext uri="{FF2B5EF4-FFF2-40B4-BE49-F238E27FC236}">
                    <a16:creationId xmlns:a16="http://schemas.microsoft.com/office/drawing/2014/main" id="{4F88C5DB-12CD-44BE-AB4C-7060786E34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5" name="Freeform 94">
                <a:extLst>
                  <a:ext uri="{FF2B5EF4-FFF2-40B4-BE49-F238E27FC236}">
                    <a16:creationId xmlns:a16="http://schemas.microsoft.com/office/drawing/2014/main" id="{5AEAD423-AD9F-4379-8242-FA57711969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6" name="Freeform 95">
                <a:extLst>
                  <a:ext uri="{FF2B5EF4-FFF2-40B4-BE49-F238E27FC236}">
                    <a16:creationId xmlns:a16="http://schemas.microsoft.com/office/drawing/2014/main" id="{509F181C-0156-400C-B2EA-1A0008A7A7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7" name="Freeform 96">
                <a:extLst>
                  <a:ext uri="{FF2B5EF4-FFF2-40B4-BE49-F238E27FC236}">
                    <a16:creationId xmlns:a16="http://schemas.microsoft.com/office/drawing/2014/main" id="{073F4FFA-8D13-4347-9B85-B86A94A61F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8" name="Freeform 97">
                <a:extLst>
                  <a:ext uri="{FF2B5EF4-FFF2-40B4-BE49-F238E27FC236}">
                    <a16:creationId xmlns:a16="http://schemas.microsoft.com/office/drawing/2014/main" id="{E75779A2-F8E2-4E40-80E6-310BFB3C5D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9" name="Freeform 98">
                <a:extLst>
                  <a:ext uri="{FF2B5EF4-FFF2-40B4-BE49-F238E27FC236}">
                    <a16:creationId xmlns:a16="http://schemas.microsoft.com/office/drawing/2014/main" id="{6C6DB587-F23D-4C2A-88E6-B12719730F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0" name="Freeform 99">
                <a:extLst>
                  <a:ext uri="{FF2B5EF4-FFF2-40B4-BE49-F238E27FC236}">
                    <a16:creationId xmlns:a16="http://schemas.microsoft.com/office/drawing/2014/main" id="{47B45455-3C69-496E-9316-20973A1E0B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1" name="Freeform 100">
                <a:extLst>
                  <a:ext uri="{FF2B5EF4-FFF2-40B4-BE49-F238E27FC236}">
                    <a16:creationId xmlns:a16="http://schemas.microsoft.com/office/drawing/2014/main" id="{3A64A574-D90D-434A-A27B-F41DC4F21D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2" name="Freeform 101">
                <a:extLst>
                  <a:ext uri="{FF2B5EF4-FFF2-40B4-BE49-F238E27FC236}">
                    <a16:creationId xmlns:a16="http://schemas.microsoft.com/office/drawing/2014/main" id="{E3EAEA67-F00B-4FC1-AC9C-39B84764CF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3" name="Freeform 102">
                <a:extLst>
                  <a:ext uri="{FF2B5EF4-FFF2-40B4-BE49-F238E27FC236}">
                    <a16:creationId xmlns:a16="http://schemas.microsoft.com/office/drawing/2014/main" id="{D140A008-DA99-42E3-A12F-B051B66ECDC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4" name="Freeform 103">
                <a:extLst>
                  <a:ext uri="{FF2B5EF4-FFF2-40B4-BE49-F238E27FC236}">
                    <a16:creationId xmlns:a16="http://schemas.microsoft.com/office/drawing/2014/main" id="{835C0631-2F61-4FD9-AA34-01BD943FBB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5" name="Freeform 104">
                <a:extLst>
                  <a:ext uri="{FF2B5EF4-FFF2-40B4-BE49-F238E27FC236}">
                    <a16:creationId xmlns:a16="http://schemas.microsoft.com/office/drawing/2014/main" id="{81644060-205B-4B98-9ED8-33E9B9287D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6" name="Freeform 105">
                <a:extLst>
                  <a:ext uri="{FF2B5EF4-FFF2-40B4-BE49-F238E27FC236}">
                    <a16:creationId xmlns:a16="http://schemas.microsoft.com/office/drawing/2014/main" id="{477E2391-0C1F-4444-9011-004986D626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7" name="Freeform 106">
                <a:extLst>
                  <a:ext uri="{FF2B5EF4-FFF2-40B4-BE49-F238E27FC236}">
                    <a16:creationId xmlns:a16="http://schemas.microsoft.com/office/drawing/2014/main" id="{51F3A4CB-9510-4A2C-9D82-F0826C1D54B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8" name="Freeform 107">
                <a:extLst>
                  <a:ext uri="{FF2B5EF4-FFF2-40B4-BE49-F238E27FC236}">
                    <a16:creationId xmlns:a16="http://schemas.microsoft.com/office/drawing/2014/main" id="{EC06234E-987A-43B9-802E-FB75FB257F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9" name="Freeform 108">
                <a:extLst>
                  <a:ext uri="{FF2B5EF4-FFF2-40B4-BE49-F238E27FC236}">
                    <a16:creationId xmlns:a16="http://schemas.microsoft.com/office/drawing/2014/main" id="{7CE842E4-B2A7-4C88-B0F5-938A0AFF687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0" name="Freeform 109">
                <a:extLst>
                  <a:ext uri="{FF2B5EF4-FFF2-40B4-BE49-F238E27FC236}">
                    <a16:creationId xmlns:a16="http://schemas.microsoft.com/office/drawing/2014/main" id="{523601B0-848F-454A-8975-B3BB14A99F5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1" name="Freeform 110">
                <a:extLst>
                  <a:ext uri="{FF2B5EF4-FFF2-40B4-BE49-F238E27FC236}">
                    <a16:creationId xmlns:a16="http://schemas.microsoft.com/office/drawing/2014/main" id="{3D72BA7F-C0AB-4ACD-A9F8-19E1F71C40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2" name="Freeform 111">
                <a:extLst>
                  <a:ext uri="{FF2B5EF4-FFF2-40B4-BE49-F238E27FC236}">
                    <a16:creationId xmlns:a16="http://schemas.microsoft.com/office/drawing/2014/main" id="{27AED507-6A83-4953-B67D-424C4C7C1F4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3" name="Freeform 112">
                <a:extLst>
                  <a:ext uri="{FF2B5EF4-FFF2-40B4-BE49-F238E27FC236}">
                    <a16:creationId xmlns:a16="http://schemas.microsoft.com/office/drawing/2014/main" id="{124AAFCA-6F70-4194-8BF2-C2B9DEFA87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4" name="Freeform 113">
                <a:extLst>
                  <a:ext uri="{FF2B5EF4-FFF2-40B4-BE49-F238E27FC236}">
                    <a16:creationId xmlns:a16="http://schemas.microsoft.com/office/drawing/2014/main" id="{30AF4EC3-B978-4099-96FA-937C50333F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5" name="Freeform 114">
                <a:extLst>
                  <a:ext uri="{FF2B5EF4-FFF2-40B4-BE49-F238E27FC236}">
                    <a16:creationId xmlns:a16="http://schemas.microsoft.com/office/drawing/2014/main" id="{948E0828-AB2E-448C-A294-C0B340D752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6" name="Freeform 115">
                <a:extLst>
                  <a:ext uri="{FF2B5EF4-FFF2-40B4-BE49-F238E27FC236}">
                    <a16:creationId xmlns:a16="http://schemas.microsoft.com/office/drawing/2014/main" id="{D400DAA5-9A98-43BC-9E7C-68D459D7B0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7" name="Freeform 116">
                <a:extLst>
                  <a:ext uri="{FF2B5EF4-FFF2-40B4-BE49-F238E27FC236}">
                    <a16:creationId xmlns:a16="http://schemas.microsoft.com/office/drawing/2014/main" id="{AA2AAA52-F26F-46CF-8EBB-22E40A062E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8" name="Freeform 117">
                <a:extLst>
                  <a:ext uri="{FF2B5EF4-FFF2-40B4-BE49-F238E27FC236}">
                    <a16:creationId xmlns:a16="http://schemas.microsoft.com/office/drawing/2014/main" id="{AE8298CF-0BEF-4EB5-A568-877538DA2F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9" name="Freeform 118">
                <a:extLst>
                  <a:ext uri="{FF2B5EF4-FFF2-40B4-BE49-F238E27FC236}">
                    <a16:creationId xmlns:a16="http://schemas.microsoft.com/office/drawing/2014/main" id="{BEBD60F4-B259-4027-B7AF-85A6446E32E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0" name="Freeform 119">
                <a:extLst>
                  <a:ext uri="{FF2B5EF4-FFF2-40B4-BE49-F238E27FC236}">
                    <a16:creationId xmlns:a16="http://schemas.microsoft.com/office/drawing/2014/main" id="{6E94DDAD-33D3-4C7B-8164-E339A763FA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1" name="Freeform 120">
                <a:extLst>
                  <a:ext uri="{FF2B5EF4-FFF2-40B4-BE49-F238E27FC236}">
                    <a16:creationId xmlns:a16="http://schemas.microsoft.com/office/drawing/2014/main" id="{DAA058CA-3BC5-4BCA-AD2E-E6B1EBEDFB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2" name="Freeform 121">
                <a:extLst>
                  <a:ext uri="{FF2B5EF4-FFF2-40B4-BE49-F238E27FC236}">
                    <a16:creationId xmlns:a16="http://schemas.microsoft.com/office/drawing/2014/main" id="{C870F268-69FD-44A4-9AD7-D6122156D5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3" name="Freeform 122">
                <a:extLst>
                  <a:ext uri="{FF2B5EF4-FFF2-40B4-BE49-F238E27FC236}">
                    <a16:creationId xmlns:a16="http://schemas.microsoft.com/office/drawing/2014/main" id="{F1D72C6B-F0DD-4D9F-8C58-4CFACC7A63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4" name="Freeform 123">
                <a:extLst>
                  <a:ext uri="{FF2B5EF4-FFF2-40B4-BE49-F238E27FC236}">
                    <a16:creationId xmlns:a16="http://schemas.microsoft.com/office/drawing/2014/main" id="{79EEE725-FC07-4D46-9212-64C112BF479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5" name="Freeform 124">
                <a:extLst>
                  <a:ext uri="{FF2B5EF4-FFF2-40B4-BE49-F238E27FC236}">
                    <a16:creationId xmlns:a16="http://schemas.microsoft.com/office/drawing/2014/main" id="{533FB7E5-015D-4CF8-96B4-B882D858AD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553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6" name="Freeform 125">
                <a:extLst>
                  <a:ext uri="{FF2B5EF4-FFF2-40B4-BE49-F238E27FC236}">
                    <a16:creationId xmlns:a16="http://schemas.microsoft.com/office/drawing/2014/main" id="{A0490E1D-2D68-477A-8D76-E70A42B56D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7" name="Freeform 126">
                <a:extLst>
                  <a:ext uri="{FF2B5EF4-FFF2-40B4-BE49-F238E27FC236}">
                    <a16:creationId xmlns:a16="http://schemas.microsoft.com/office/drawing/2014/main" id="{ABD9BFE7-18F5-429B-871B-C5B328BA70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8" name="Freeform 127">
                <a:extLst>
                  <a:ext uri="{FF2B5EF4-FFF2-40B4-BE49-F238E27FC236}">
                    <a16:creationId xmlns:a16="http://schemas.microsoft.com/office/drawing/2014/main" id="{5BCF7267-7F5A-42D9-9A7C-D315054879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9" name="Freeform 128">
                <a:extLst>
                  <a:ext uri="{FF2B5EF4-FFF2-40B4-BE49-F238E27FC236}">
                    <a16:creationId xmlns:a16="http://schemas.microsoft.com/office/drawing/2014/main" id="{AAD43CFB-88F9-47D0-A89B-2BB80E73FE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0" name="Freeform 129">
                <a:extLst>
                  <a:ext uri="{FF2B5EF4-FFF2-40B4-BE49-F238E27FC236}">
                    <a16:creationId xmlns:a16="http://schemas.microsoft.com/office/drawing/2014/main" id="{B68C3136-59D7-42A9-A647-9653F8B05B5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553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1" name="Freeform 130">
                <a:extLst>
                  <a:ext uri="{FF2B5EF4-FFF2-40B4-BE49-F238E27FC236}">
                    <a16:creationId xmlns:a16="http://schemas.microsoft.com/office/drawing/2014/main" id="{7CE0372F-C486-49FA-8741-DEB7BE28C7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2" name="Freeform 131">
                <a:extLst>
                  <a:ext uri="{FF2B5EF4-FFF2-40B4-BE49-F238E27FC236}">
                    <a16:creationId xmlns:a16="http://schemas.microsoft.com/office/drawing/2014/main" id="{8565C044-D860-4C30-84F7-B9D59C53E7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702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3" name="Freeform 132">
                <a:extLst>
                  <a:ext uri="{FF2B5EF4-FFF2-40B4-BE49-F238E27FC236}">
                    <a16:creationId xmlns:a16="http://schemas.microsoft.com/office/drawing/2014/main" id="{8B3DC93A-4A95-4E31-B06B-116B97DA4E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4" name="Freeform 133">
                <a:extLst>
                  <a:ext uri="{FF2B5EF4-FFF2-40B4-BE49-F238E27FC236}">
                    <a16:creationId xmlns:a16="http://schemas.microsoft.com/office/drawing/2014/main" id="{0726F34C-82FA-4091-A53E-FE35936F14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5" name="Freeform 134">
                <a:extLst>
                  <a:ext uri="{FF2B5EF4-FFF2-40B4-BE49-F238E27FC236}">
                    <a16:creationId xmlns:a16="http://schemas.microsoft.com/office/drawing/2014/main" id="{D5F21C5A-2EBB-4A6B-A795-27CB85FD55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6" name="Freeform 135">
                <a:extLst>
                  <a:ext uri="{FF2B5EF4-FFF2-40B4-BE49-F238E27FC236}">
                    <a16:creationId xmlns:a16="http://schemas.microsoft.com/office/drawing/2014/main" id="{58DBE234-A84A-4DA0-913B-5DCF0979E76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7" name="Freeform 136">
                <a:extLst>
                  <a:ext uri="{FF2B5EF4-FFF2-40B4-BE49-F238E27FC236}">
                    <a16:creationId xmlns:a16="http://schemas.microsoft.com/office/drawing/2014/main" id="{C22F596C-62B6-4D83-A7CD-F5D76340F51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702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8" name="Freeform 137">
                <a:extLst>
                  <a:ext uri="{FF2B5EF4-FFF2-40B4-BE49-F238E27FC236}">
                    <a16:creationId xmlns:a16="http://schemas.microsoft.com/office/drawing/2014/main" id="{B5E41255-110E-4E75-8AF7-7BF4B7D20D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9" name="Freeform 138">
                <a:extLst>
                  <a:ext uri="{FF2B5EF4-FFF2-40B4-BE49-F238E27FC236}">
                    <a16:creationId xmlns:a16="http://schemas.microsoft.com/office/drawing/2014/main" id="{39F37D0A-3594-4CBC-8770-4D3EE83BC1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0" name="Freeform 139">
                <a:extLst>
                  <a:ext uri="{FF2B5EF4-FFF2-40B4-BE49-F238E27FC236}">
                    <a16:creationId xmlns:a16="http://schemas.microsoft.com/office/drawing/2014/main" id="{84237F2F-5A29-4C4B-A9CD-7901A381AD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1" name="Freeform 140">
                <a:extLst>
                  <a:ext uri="{FF2B5EF4-FFF2-40B4-BE49-F238E27FC236}">
                    <a16:creationId xmlns:a16="http://schemas.microsoft.com/office/drawing/2014/main" id="{FD4EE6FA-2AFE-454D-AACE-7CBED73B8F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2" name="Freeform 141">
                <a:extLst>
                  <a:ext uri="{FF2B5EF4-FFF2-40B4-BE49-F238E27FC236}">
                    <a16:creationId xmlns:a16="http://schemas.microsoft.com/office/drawing/2014/main" id="{32216090-3BE8-4F98-9267-56081B915E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3" name="Freeform 142">
                <a:extLst>
                  <a:ext uri="{FF2B5EF4-FFF2-40B4-BE49-F238E27FC236}">
                    <a16:creationId xmlns:a16="http://schemas.microsoft.com/office/drawing/2014/main" id="{804A76C0-BD57-42BE-895F-110D4CDA7A0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4" name="Freeform 143">
                <a:extLst>
                  <a:ext uri="{FF2B5EF4-FFF2-40B4-BE49-F238E27FC236}">
                    <a16:creationId xmlns:a16="http://schemas.microsoft.com/office/drawing/2014/main" id="{86B89046-9E12-40F1-A4F8-DDAE200BA7E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5" name="Freeform 144">
                <a:extLst>
                  <a:ext uri="{FF2B5EF4-FFF2-40B4-BE49-F238E27FC236}">
                    <a16:creationId xmlns:a16="http://schemas.microsoft.com/office/drawing/2014/main" id="{39F764DB-72F1-413D-B40B-BABFA6414C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252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6" name="Freeform 145">
                <a:extLst>
                  <a:ext uri="{FF2B5EF4-FFF2-40B4-BE49-F238E27FC236}">
                    <a16:creationId xmlns:a16="http://schemas.microsoft.com/office/drawing/2014/main" id="{92087B8E-F14E-4010-A93F-254097E315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7" name="Freeform 146">
                <a:extLst>
                  <a:ext uri="{FF2B5EF4-FFF2-40B4-BE49-F238E27FC236}">
                    <a16:creationId xmlns:a16="http://schemas.microsoft.com/office/drawing/2014/main" id="{AC7DDB75-14FB-4CF8-88DB-2CA313AF1D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8" name="Freeform 147">
                <a:extLst>
                  <a:ext uri="{FF2B5EF4-FFF2-40B4-BE49-F238E27FC236}">
                    <a16:creationId xmlns:a16="http://schemas.microsoft.com/office/drawing/2014/main" id="{59405DEA-4623-4E75-AA5D-2C11DC312E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9" name="Freeform 148">
                <a:extLst>
                  <a:ext uri="{FF2B5EF4-FFF2-40B4-BE49-F238E27FC236}">
                    <a16:creationId xmlns:a16="http://schemas.microsoft.com/office/drawing/2014/main" id="{42FDF0AD-36C8-4874-B973-839D1A6A1B8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0" name="Freeform 149">
                <a:extLst>
                  <a:ext uri="{FF2B5EF4-FFF2-40B4-BE49-F238E27FC236}">
                    <a16:creationId xmlns:a16="http://schemas.microsoft.com/office/drawing/2014/main" id="{0A17948D-7DA7-45AF-AD7D-DAD0C738D3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1" name="Freeform 150">
                <a:extLst>
                  <a:ext uri="{FF2B5EF4-FFF2-40B4-BE49-F238E27FC236}">
                    <a16:creationId xmlns:a16="http://schemas.microsoft.com/office/drawing/2014/main" id="{29A6C170-1312-4972-B852-889E95EFA9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2" name="Freeform 151">
                <a:extLst>
                  <a:ext uri="{FF2B5EF4-FFF2-40B4-BE49-F238E27FC236}">
                    <a16:creationId xmlns:a16="http://schemas.microsoft.com/office/drawing/2014/main" id="{F9A0AA5A-F8FC-4EFD-AE6C-1DED038DCB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3" name="Freeform 152">
                <a:extLst>
                  <a:ext uri="{FF2B5EF4-FFF2-40B4-BE49-F238E27FC236}">
                    <a16:creationId xmlns:a16="http://schemas.microsoft.com/office/drawing/2014/main" id="{734DF92B-0547-4915-9F8A-DF51503709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4" name="Freeform 153">
                <a:extLst>
                  <a:ext uri="{FF2B5EF4-FFF2-40B4-BE49-F238E27FC236}">
                    <a16:creationId xmlns:a16="http://schemas.microsoft.com/office/drawing/2014/main" id="{932DA1A2-B5B9-4EA6-A7D6-E653C3A096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5" name="Freeform 154">
                <a:extLst>
                  <a:ext uri="{FF2B5EF4-FFF2-40B4-BE49-F238E27FC236}">
                    <a16:creationId xmlns:a16="http://schemas.microsoft.com/office/drawing/2014/main" id="{312D0AC3-B412-4AEF-A194-04BB09635D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6" name="Freeform 155">
                <a:extLst>
                  <a:ext uri="{FF2B5EF4-FFF2-40B4-BE49-F238E27FC236}">
                    <a16:creationId xmlns:a16="http://schemas.microsoft.com/office/drawing/2014/main" id="{8E499B69-A0AE-4D7F-9A80-C1A30E137F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7" name="Freeform 156">
                <a:extLst>
                  <a:ext uri="{FF2B5EF4-FFF2-40B4-BE49-F238E27FC236}">
                    <a16:creationId xmlns:a16="http://schemas.microsoft.com/office/drawing/2014/main" id="{076A646D-C4F8-425E-858D-DBD5432A33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8" name="Freeform 157">
                <a:extLst>
                  <a:ext uri="{FF2B5EF4-FFF2-40B4-BE49-F238E27FC236}">
                    <a16:creationId xmlns:a16="http://schemas.microsoft.com/office/drawing/2014/main" id="{AD2B2699-FDBE-4EF2-A779-92FB25269A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401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9" name="Freeform 158">
                <a:extLst>
                  <a:ext uri="{FF2B5EF4-FFF2-40B4-BE49-F238E27FC236}">
                    <a16:creationId xmlns:a16="http://schemas.microsoft.com/office/drawing/2014/main" id="{C9C228F0-46CA-4F94-B077-870A531DC6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0" name="Freeform 159">
                <a:extLst>
                  <a:ext uri="{FF2B5EF4-FFF2-40B4-BE49-F238E27FC236}">
                    <a16:creationId xmlns:a16="http://schemas.microsoft.com/office/drawing/2014/main" id="{AF6627AD-0AB1-4CF9-A6F0-4F6DBF77145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1" name="Freeform 160">
                <a:extLst>
                  <a:ext uri="{FF2B5EF4-FFF2-40B4-BE49-F238E27FC236}">
                    <a16:creationId xmlns:a16="http://schemas.microsoft.com/office/drawing/2014/main" id="{5DC67932-4C80-420E-B2C6-67A8A673A56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2" name="Freeform 161">
                <a:extLst>
                  <a:ext uri="{FF2B5EF4-FFF2-40B4-BE49-F238E27FC236}">
                    <a16:creationId xmlns:a16="http://schemas.microsoft.com/office/drawing/2014/main" id="{EDFF5C73-80BE-4D5C-879B-F7117BB66E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3" name="Freeform 162">
                <a:extLst>
                  <a:ext uri="{FF2B5EF4-FFF2-40B4-BE49-F238E27FC236}">
                    <a16:creationId xmlns:a16="http://schemas.microsoft.com/office/drawing/2014/main" id="{FD70F928-DCAE-4549-B73B-37146CACE8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4" name="Freeform 163">
                <a:extLst>
                  <a:ext uri="{FF2B5EF4-FFF2-40B4-BE49-F238E27FC236}">
                    <a16:creationId xmlns:a16="http://schemas.microsoft.com/office/drawing/2014/main" id="{11473D37-295E-4EF6-8219-8DA666E7AB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5" name="Freeform 164">
                <a:extLst>
                  <a:ext uri="{FF2B5EF4-FFF2-40B4-BE49-F238E27FC236}">
                    <a16:creationId xmlns:a16="http://schemas.microsoft.com/office/drawing/2014/main" id="{123204A1-1194-4BE1-9BF9-B58965DB25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6" name="Freeform 165">
                <a:extLst>
                  <a:ext uri="{FF2B5EF4-FFF2-40B4-BE49-F238E27FC236}">
                    <a16:creationId xmlns:a16="http://schemas.microsoft.com/office/drawing/2014/main" id="{8464A1FE-DAE7-48B0-9D03-A74F9FD7928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7" name="Freeform 166">
                <a:extLst>
                  <a:ext uri="{FF2B5EF4-FFF2-40B4-BE49-F238E27FC236}">
                    <a16:creationId xmlns:a16="http://schemas.microsoft.com/office/drawing/2014/main" id="{F32F6294-1439-47F8-85DC-37EB568EEC7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8" name="Freeform 167">
                <a:extLst>
                  <a:ext uri="{FF2B5EF4-FFF2-40B4-BE49-F238E27FC236}">
                    <a16:creationId xmlns:a16="http://schemas.microsoft.com/office/drawing/2014/main" id="{33D4A8FF-1CC9-4ACF-96C1-BE224D251A6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99" name="Freeform 168">
                <a:extLst>
                  <a:ext uri="{FF2B5EF4-FFF2-40B4-BE49-F238E27FC236}">
                    <a16:creationId xmlns:a16="http://schemas.microsoft.com/office/drawing/2014/main" id="{9D8CAAC2-717B-4AD4-A04F-F00BFC2A91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0" name="Freeform 169">
                <a:extLst>
                  <a:ext uri="{FF2B5EF4-FFF2-40B4-BE49-F238E27FC236}">
                    <a16:creationId xmlns:a16="http://schemas.microsoft.com/office/drawing/2014/main" id="{B70A5BDB-E146-4509-BBD2-C946CC4CF1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1" name="Freeform 170">
                <a:extLst>
                  <a:ext uri="{FF2B5EF4-FFF2-40B4-BE49-F238E27FC236}">
                    <a16:creationId xmlns:a16="http://schemas.microsoft.com/office/drawing/2014/main" id="{E6A786AB-31CC-4CAF-B91F-0CED532693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2" name="Freeform 171">
                <a:extLst>
                  <a:ext uri="{FF2B5EF4-FFF2-40B4-BE49-F238E27FC236}">
                    <a16:creationId xmlns:a16="http://schemas.microsoft.com/office/drawing/2014/main" id="{6E8EE15E-652D-4521-9ED3-33EDFA0C470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3" name="Freeform 172">
                <a:extLst>
                  <a:ext uri="{FF2B5EF4-FFF2-40B4-BE49-F238E27FC236}">
                    <a16:creationId xmlns:a16="http://schemas.microsoft.com/office/drawing/2014/main" id="{52145B41-B0FE-43B7-A9E8-9AF7905D744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4" name="Freeform 173">
                <a:extLst>
                  <a:ext uri="{FF2B5EF4-FFF2-40B4-BE49-F238E27FC236}">
                    <a16:creationId xmlns:a16="http://schemas.microsoft.com/office/drawing/2014/main" id="{838FAAA8-8BB6-4047-B92E-E4AE7BA667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5" name="Freeform 174">
                <a:extLst>
                  <a:ext uri="{FF2B5EF4-FFF2-40B4-BE49-F238E27FC236}">
                    <a16:creationId xmlns:a16="http://schemas.microsoft.com/office/drawing/2014/main" id="{8DBCDC7F-1109-432E-A31A-1E4B105E95F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6" name="Freeform 175">
                <a:extLst>
                  <a:ext uri="{FF2B5EF4-FFF2-40B4-BE49-F238E27FC236}">
                    <a16:creationId xmlns:a16="http://schemas.microsoft.com/office/drawing/2014/main" id="{6B87CC39-F3EC-4CA4-A1B8-AFCFCC0FFC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7" name="Freeform 176">
                <a:extLst>
                  <a:ext uri="{FF2B5EF4-FFF2-40B4-BE49-F238E27FC236}">
                    <a16:creationId xmlns:a16="http://schemas.microsoft.com/office/drawing/2014/main" id="{21749ECA-CE40-4B21-AE06-7EAC6C0850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8" name="Freeform 177">
                <a:extLst>
                  <a:ext uri="{FF2B5EF4-FFF2-40B4-BE49-F238E27FC236}">
                    <a16:creationId xmlns:a16="http://schemas.microsoft.com/office/drawing/2014/main" id="{B3C3C801-67B7-42FD-A096-89051E69BD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09" name="Freeform 178">
                <a:extLst>
                  <a:ext uri="{FF2B5EF4-FFF2-40B4-BE49-F238E27FC236}">
                    <a16:creationId xmlns:a16="http://schemas.microsoft.com/office/drawing/2014/main" id="{F46446BF-D9C7-4D65-85C1-DCA17798302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0" name="Freeform 179">
                <a:extLst>
                  <a:ext uri="{FF2B5EF4-FFF2-40B4-BE49-F238E27FC236}">
                    <a16:creationId xmlns:a16="http://schemas.microsoft.com/office/drawing/2014/main" id="{153D28DD-C8EC-41EB-9766-1B9922C1FA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1" name="Freeform 180">
                <a:extLst>
                  <a:ext uri="{FF2B5EF4-FFF2-40B4-BE49-F238E27FC236}">
                    <a16:creationId xmlns:a16="http://schemas.microsoft.com/office/drawing/2014/main" id="{E339CFDD-C6E4-4D71-87ED-24319BC057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2" name="Freeform 181">
                <a:extLst>
                  <a:ext uri="{FF2B5EF4-FFF2-40B4-BE49-F238E27FC236}">
                    <a16:creationId xmlns:a16="http://schemas.microsoft.com/office/drawing/2014/main" id="{1A9D0EBC-92CF-4FC4-96DA-92614EA03F5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3" name="Freeform 182">
                <a:extLst>
                  <a:ext uri="{FF2B5EF4-FFF2-40B4-BE49-F238E27FC236}">
                    <a16:creationId xmlns:a16="http://schemas.microsoft.com/office/drawing/2014/main" id="{C6FDBF71-6EEE-4164-821E-9042386ACBA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4" name="Freeform 183">
                <a:extLst>
                  <a:ext uri="{FF2B5EF4-FFF2-40B4-BE49-F238E27FC236}">
                    <a16:creationId xmlns:a16="http://schemas.microsoft.com/office/drawing/2014/main" id="{7C233EB0-C165-4243-80CB-BC26E19F3F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5" name="Freeform 184">
                <a:extLst>
                  <a:ext uri="{FF2B5EF4-FFF2-40B4-BE49-F238E27FC236}">
                    <a16:creationId xmlns:a16="http://schemas.microsoft.com/office/drawing/2014/main" id="{0077984B-D267-4D23-B43D-A97EF238A7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6" name="Freeform 185">
                <a:extLst>
                  <a:ext uri="{FF2B5EF4-FFF2-40B4-BE49-F238E27FC236}">
                    <a16:creationId xmlns:a16="http://schemas.microsoft.com/office/drawing/2014/main" id="{056B5A05-6353-407E-A717-E1C3535726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7" name="Freeform 186">
                <a:extLst>
                  <a:ext uri="{FF2B5EF4-FFF2-40B4-BE49-F238E27FC236}">
                    <a16:creationId xmlns:a16="http://schemas.microsoft.com/office/drawing/2014/main" id="{501B59D0-B1C3-421D-870F-E151F4AA05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8" name="Freeform 187">
                <a:extLst>
                  <a:ext uri="{FF2B5EF4-FFF2-40B4-BE49-F238E27FC236}">
                    <a16:creationId xmlns:a16="http://schemas.microsoft.com/office/drawing/2014/main" id="{13C00C5E-96FE-40C7-8376-FFC4E0E239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9" name="Freeform 188">
                <a:extLst>
                  <a:ext uri="{FF2B5EF4-FFF2-40B4-BE49-F238E27FC236}">
                    <a16:creationId xmlns:a16="http://schemas.microsoft.com/office/drawing/2014/main" id="{25CD503B-AF7B-4FCF-BB8F-62DC0890D6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0" name="Freeform 189">
                <a:extLst>
                  <a:ext uri="{FF2B5EF4-FFF2-40B4-BE49-F238E27FC236}">
                    <a16:creationId xmlns:a16="http://schemas.microsoft.com/office/drawing/2014/main" id="{34D2C3C6-4D57-4251-944B-6A1E2DF2F7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1" name="Freeform 190">
                <a:extLst>
                  <a:ext uri="{FF2B5EF4-FFF2-40B4-BE49-F238E27FC236}">
                    <a16:creationId xmlns:a16="http://schemas.microsoft.com/office/drawing/2014/main" id="{B97C8289-8B84-47CD-B10E-91F2F938C8D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252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2" name="Freeform 191">
                <a:extLst>
                  <a:ext uri="{FF2B5EF4-FFF2-40B4-BE49-F238E27FC236}">
                    <a16:creationId xmlns:a16="http://schemas.microsoft.com/office/drawing/2014/main" id="{0D343D6A-3A6B-400F-AA36-BF33DAEA999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3" name="Freeform 192">
                <a:extLst>
                  <a:ext uri="{FF2B5EF4-FFF2-40B4-BE49-F238E27FC236}">
                    <a16:creationId xmlns:a16="http://schemas.microsoft.com/office/drawing/2014/main" id="{D3667D1F-A599-4C2A-93F6-B439837CE9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4" name="Freeform 193">
                <a:extLst>
                  <a:ext uri="{FF2B5EF4-FFF2-40B4-BE49-F238E27FC236}">
                    <a16:creationId xmlns:a16="http://schemas.microsoft.com/office/drawing/2014/main" id="{1FA090AB-7272-4652-A8B3-DAAB5CD0FD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5" name="Freeform 194">
                <a:extLst>
                  <a:ext uri="{FF2B5EF4-FFF2-40B4-BE49-F238E27FC236}">
                    <a16:creationId xmlns:a16="http://schemas.microsoft.com/office/drawing/2014/main" id="{D3F1F056-F462-4A26-8AF5-77F075CB4C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6" name="Freeform 195">
                <a:extLst>
                  <a:ext uri="{FF2B5EF4-FFF2-40B4-BE49-F238E27FC236}">
                    <a16:creationId xmlns:a16="http://schemas.microsoft.com/office/drawing/2014/main" id="{66BBA6DE-9C1A-44CB-A9E6-2844785B30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252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7" name="Freeform 196">
                <a:extLst>
                  <a:ext uri="{FF2B5EF4-FFF2-40B4-BE49-F238E27FC236}">
                    <a16:creationId xmlns:a16="http://schemas.microsoft.com/office/drawing/2014/main" id="{68992CE6-8972-4EDB-B02A-ADE5DAE2B8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8" name="Freeform 197">
                <a:extLst>
                  <a:ext uri="{FF2B5EF4-FFF2-40B4-BE49-F238E27FC236}">
                    <a16:creationId xmlns:a16="http://schemas.microsoft.com/office/drawing/2014/main" id="{DB8E38E4-FA61-405E-B38C-D4563800B42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401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9" name="Freeform 198">
                <a:extLst>
                  <a:ext uri="{FF2B5EF4-FFF2-40B4-BE49-F238E27FC236}">
                    <a16:creationId xmlns:a16="http://schemas.microsoft.com/office/drawing/2014/main" id="{CF1F837B-41CE-4939-A3F9-4A25661584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30" name="Freeform 199">
                <a:extLst>
                  <a:ext uri="{FF2B5EF4-FFF2-40B4-BE49-F238E27FC236}">
                    <a16:creationId xmlns:a16="http://schemas.microsoft.com/office/drawing/2014/main" id="{A390DBD6-8A01-4CA9-B8D4-0E0362A6D5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31" name="Freeform 200">
                <a:extLst>
                  <a:ext uri="{FF2B5EF4-FFF2-40B4-BE49-F238E27FC236}">
                    <a16:creationId xmlns:a16="http://schemas.microsoft.com/office/drawing/2014/main" id="{9D62CA05-80C2-4C58-A284-173E85E80CC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32" name="Freeform 201">
                <a:extLst>
                  <a:ext uri="{FF2B5EF4-FFF2-40B4-BE49-F238E27FC236}">
                    <a16:creationId xmlns:a16="http://schemas.microsoft.com/office/drawing/2014/main" id="{6357914C-54E9-43BA-935A-B4D6C1ACAC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33" name="Freeform 202">
                <a:extLst>
                  <a:ext uri="{FF2B5EF4-FFF2-40B4-BE49-F238E27FC236}">
                    <a16:creationId xmlns:a16="http://schemas.microsoft.com/office/drawing/2014/main" id="{4AAAC8C2-90F1-4EEC-9CD5-6930319F1E8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401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34" name="Freeform 203">
                <a:extLst>
                  <a:ext uri="{FF2B5EF4-FFF2-40B4-BE49-F238E27FC236}">
                    <a16:creationId xmlns:a16="http://schemas.microsoft.com/office/drawing/2014/main" id="{5B8F97F7-0403-49C3-A186-BB8D3552065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35" name="Freeform 204">
                <a:extLst>
                  <a:ext uri="{FF2B5EF4-FFF2-40B4-BE49-F238E27FC236}">
                    <a16:creationId xmlns:a16="http://schemas.microsoft.com/office/drawing/2014/main" id="{6B3EBD3B-1449-4174-B301-A704CC289A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  <p:grpSp>
          <p:nvGrpSpPr>
            <p:cNvPr id="13" name="Group 406">
              <a:extLst>
                <a:ext uri="{FF2B5EF4-FFF2-40B4-BE49-F238E27FC236}">
                  <a16:creationId xmlns:a16="http://schemas.microsoft.com/office/drawing/2014/main" id="{14098652-6753-402E-8D82-B458B67F7DB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19" y="2048"/>
              <a:ext cx="6825" cy="1133"/>
              <a:chOff x="619" y="2048"/>
              <a:chExt cx="6825" cy="1133"/>
            </a:xfrm>
          </p:grpSpPr>
          <p:sp>
            <p:nvSpPr>
              <p:cNvPr id="136" name="Freeform 206">
                <a:extLst>
                  <a:ext uri="{FF2B5EF4-FFF2-40B4-BE49-F238E27FC236}">
                    <a16:creationId xmlns:a16="http://schemas.microsoft.com/office/drawing/2014/main" id="{1EEF7067-DDA9-400A-B59E-7A6648328C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37" name="Freeform 207">
                <a:extLst>
                  <a:ext uri="{FF2B5EF4-FFF2-40B4-BE49-F238E27FC236}">
                    <a16:creationId xmlns:a16="http://schemas.microsoft.com/office/drawing/2014/main" id="{5A8E9A34-A140-40C9-93C0-5ECB98F89DB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38" name="Freeform 208">
                <a:extLst>
                  <a:ext uri="{FF2B5EF4-FFF2-40B4-BE49-F238E27FC236}">
                    <a16:creationId xmlns:a16="http://schemas.microsoft.com/office/drawing/2014/main" id="{5FD23DE8-0046-498B-973C-8A508FEE43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39" name="Freeform 209">
                <a:extLst>
                  <a:ext uri="{FF2B5EF4-FFF2-40B4-BE49-F238E27FC236}">
                    <a16:creationId xmlns:a16="http://schemas.microsoft.com/office/drawing/2014/main" id="{853D869B-498B-4E2E-85F8-F83629AEC0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0" name="Freeform 210">
                <a:extLst>
                  <a:ext uri="{FF2B5EF4-FFF2-40B4-BE49-F238E27FC236}">
                    <a16:creationId xmlns:a16="http://schemas.microsoft.com/office/drawing/2014/main" id="{24F2BA51-4037-4103-827D-2919C609FF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1" name="Freeform 211">
                <a:extLst>
                  <a:ext uri="{FF2B5EF4-FFF2-40B4-BE49-F238E27FC236}">
                    <a16:creationId xmlns:a16="http://schemas.microsoft.com/office/drawing/2014/main" id="{6D622B2B-1953-4147-9305-213E337174D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951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2" name="Freeform 212">
                <a:extLst>
                  <a:ext uri="{FF2B5EF4-FFF2-40B4-BE49-F238E27FC236}">
                    <a16:creationId xmlns:a16="http://schemas.microsoft.com/office/drawing/2014/main" id="{B4136D43-FE57-4682-94AF-BCFFEDAE2A8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3" name="Freeform 213">
                <a:extLst>
                  <a:ext uri="{FF2B5EF4-FFF2-40B4-BE49-F238E27FC236}">
                    <a16:creationId xmlns:a16="http://schemas.microsoft.com/office/drawing/2014/main" id="{A18823C3-B427-45B1-9DBD-C1AD803EED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4" name="Freeform 214">
                <a:extLst>
                  <a:ext uri="{FF2B5EF4-FFF2-40B4-BE49-F238E27FC236}">
                    <a16:creationId xmlns:a16="http://schemas.microsoft.com/office/drawing/2014/main" id="{3F57FC7C-F305-4944-A8D2-9DCE71D3FA1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5" name="Freeform 215">
                <a:extLst>
                  <a:ext uri="{FF2B5EF4-FFF2-40B4-BE49-F238E27FC236}">
                    <a16:creationId xmlns:a16="http://schemas.microsoft.com/office/drawing/2014/main" id="{40FDE569-EA5F-4318-972F-05D030797F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6" name="Freeform 216">
                <a:extLst>
                  <a:ext uri="{FF2B5EF4-FFF2-40B4-BE49-F238E27FC236}">
                    <a16:creationId xmlns:a16="http://schemas.microsoft.com/office/drawing/2014/main" id="{2DB5AF22-1360-49CA-8966-7B8A91427C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7" name="Freeform 217">
                <a:extLst>
                  <a:ext uri="{FF2B5EF4-FFF2-40B4-BE49-F238E27FC236}">
                    <a16:creationId xmlns:a16="http://schemas.microsoft.com/office/drawing/2014/main" id="{48FEEC95-7C76-4DE8-89A7-C2215BFE2C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8" name="Freeform 218">
                <a:extLst>
                  <a:ext uri="{FF2B5EF4-FFF2-40B4-BE49-F238E27FC236}">
                    <a16:creationId xmlns:a16="http://schemas.microsoft.com/office/drawing/2014/main" id="{993FF990-C323-4DA0-9824-0B0F070E325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49" name="Freeform 219">
                <a:extLst>
                  <a:ext uri="{FF2B5EF4-FFF2-40B4-BE49-F238E27FC236}">
                    <a16:creationId xmlns:a16="http://schemas.microsoft.com/office/drawing/2014/main" id="{318E2F1C-002E-4A02-94F7-714A6711245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0" name="Freeform 220">
                <a:extLst>
                  <a:ext uri="{FF2B5EF4-FFF2-40B4-BE49-F238E27FC236}">
                    <a16:creationId xmlns:a16="http://schemas.microsoft.com/office/drawing/2014/main" id="{E2E18B98-0AC0-48E6-8120-DD3BB841A3D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1" name="Freeform 221">
                <a:extLst>
                  <a:ext uri="{FF2B5EF4-FFF2-40B4-BE49-F238E27FC236}">
                    <a16:creationId xmlns:a16="http://schemas.microsoft.com/office/drawing/2014/main" id="{5CB12147-50A5-41AC-901A-E4243F7B9A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2" name="Freeform 222">
                <a:extLst>
                  <a:ext uri="{FF2B5EF4-FFF2-40B4-BE49-F238E27FC236}">
                    <a16:creationId xmlns:a16="http://schemas.microsoft.com/office/drawing/2014/main" id="{3A7A1DEB-8A42-4542-B316-75BE86C1D0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3" name="Freeform 223">
                <a:extLst>
                  <a:ext uri="{FF2B5EF4-FFF2-40B4-BE49-F238E27FC236}">
                    <a16:creationId xmlns:a16="http://schemas.microsoft.com/office/drawing/2014/main" id="{84F7D7A8-6868-48EA-9E5E-7A66F326B5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4" name="Freeform 224">
                <a:extLst>
                  <a:ext uri="{FF2B5EF4-FFF2-40B4-BE49-F238E27FC236}">
                    <a16:creationId xmlns:a16="http://schemas.microsoft.com/office/drawing/2014/main" id="{76799682-FED5-4F07-912A-72FA35D6B8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100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5" name="Freeform 225">
                <a:extLst>
                  <a:ext uri="{FF2B5EF4-FFF2-40B4-BE49-F238E27FC236}">
                    <a16:creationId xmlns:a16="http://schemas.microsoft.com/office/drawing/2014/main" id="{F8E625BA-A158-41BA-A70B-77E02A5FE3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6" name="Freeform 226">
                <a:extLst>
                  <a:ext uri="{FF2B5EF4-FFF2-40B4-BE49-F238E27FC236}">
                    <a16:creationId xmlns:a16="http://schemas.microsoft.com/office/drawing/2014/main" id="{911F9E24-E8E9-4A5B-B5FE-8BD4B33188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7" name="Freeform 227">
                <a:extLst>
                  <a:ext uri="{FF2B5EF4-FFF2-40B4-BE49-F238E27FC236}">
                    <a16:creationId xmlns:a16="http://schemas.microsoft.com/office/drawing/2014/main" id="{B7344BBB-751F-467E-B116-C380C7BF01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8" name="Freeform 228">
                <a:extLst>
                  <a:ext uri="{FF2B5EF4-FFF2-40B4-BE49-F238E27FC236}">
                    <a16:creationId xmlns:a16="http://schemas.microsoft.com/office/drawing/2014/main" id="{0D65581C-55CF-459B-BE49-328BE20C0B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59" name="Freeform 229">
                <a:extLst>
                  <a:ext uri="{FF2B5EF4-FFF2-40B4-BE49-F238E27FC236}">
                    <a16:creationId xmlns:a16="http://schemas.microsoft.com/office/drawing/2014/main" id="{CF811FD9-13A2-47D0-B5D1-278B895054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0" name="Freeform 230">
                <a:extLst>
                  <a:ext uri="{FF2B5EF4-FFF2-40B4-BE49-F238E27FC236}">
                    <a16:creationId xmlns:a16="http://schemas.microsoft.com/office/drawing/2014/main" id="{550F4DD2-96BE-4B4F-BB80-85FAC5B7FE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1" name="Freeform 231">
                <a:extLst>
                  <a:ext uri="{FF2B5EF4-FFF2-40B4-BE49-F238E27FC236}">
                    <a16:creationId xmlns:a16="http://schemas.microsoft.com/office/drawing/2014/main" id="{41FA2565-3433-4904-BEF4-1D0BD4A73B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2" name="Freeform 232">
                <a:extLst>
                  <a:ext uri="{FF2B5EF4-FFF2-40B4-BE49-F238E27FC236}">
                    <a16:creationId xmlns:a16="http://schemas.microsoft.com/office/drawing/2014/main" id="{49B3D75D-369C-4AD3-9DE7-BFA9029A3E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3" name="Freeform 233">
                <a:extLst>
                  <a:ext uri="{FF2B5EF4-FFF2-40B4-BE49-F238E27FC236}">
                    <a16:creationId xmlns:a16="http://schemas.microsoft.com/office/drawing/2014/main" id="{89169B9D-FC61-48D5-8DFD-C9960DCFC9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4" name="Freeform 234">
                <a:extLst>
                  <a:ext uri="{FF2B5EF4-FFF2-40B4-BE49-F238E27FC236}">
                    <a16:creationId xmlns:a16="http://schemas.microsoft.com/office/drawing/2014/main" id="{7942B358-ED5E-4617-9BC9-B38E7F9C245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5" name="Freeform 235">
                <a:extLst>
                  <a:ext uri="{FF2B5EF4-FFF2-40B4-BE49-F238E27FC236}">
                    <a16:creationId xmlns:a16="http://schemas.microsoft.com/office/drawing/2014/main" id="{A2903839-AF67-4AA1-850D-3DA2AEFBEF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6" name="Freeform 236">
                <a:extLst>
                  <a:ext uri="{FF2B5EF4-FFF2-40B4-BE49-F238E27FC236}">
                    <a16:creationId xmlns:a16="http://schemas.microsoft.com/office/drawing/2014/main" id="{250C4422-8248-48FB-9031-52ED3A2AE2D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7" name="Freeform 237">
                <a:extLst>
                  <a:ext uri="{FF2B5EF4-FFF2-40B4-BE49-F238E27FC236}">
                    <a16:creationId xmlns:a16="http://schemas.microsoft.com/office/drawing/2014/main" id="{584CFA98-70FA-452B-8B3D-C23FA35792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8" name="Freeform 238">
                <a:extLst>
                  <a:ext uri="{FF2B5EF4-FFF2-40B4-BE49-F238E27FC236}">
                    <a16:creationId xmlns:a16="http://schemas.microsoft.com/office/drawing/2014/main" id="{71F31445-0A9C-4532-9485-3A8AF502F5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69" name="Freeform 239">
                <a:extLst>
                  <a:ext uri="{FF2B5EF4-FFF2-40B4-BE49-F238E27FC236}">
                    <a16:creationId xmlns:a16="http://schemas.microsoft.com/office/drawing/2014/main" id="{B558F61A-7BCC-4D4D-8614-23E922F5AE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0" name="Freeform 240">
                <a:extLst>
                  <a:ext uri="{FF2B5EF4-FFF2-40B4-BE49-F238E27FC236}">
                    <a16:creationId xmlns:a16="http://schemas.microsoft.com/office/drawing/2014/main" id="{E2004C1F-E4B8-4CD6-9FA2-23A1A67DC7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1" name="Freeform 241">
                <a:extLst>
                  <a:ext uri="{FF2B5EF4-FFF2-40B4-BE49-F238E27FC236}">
                    <a16:creationId xmlns:a16="http://schemas.microsoft.com/office/drawing/2014/main" id="{4E71FA92-9BAE-4C10-8ED9-86C7F8BAE71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2" name="Freeform 242">
                <a:extLst>
                  <a:ext uri="{FF2B5EF4-FFF2-40B4-BE49-F238E27FC236}">
                    <a16:creationId xmlns:a16="http://schemas.microsoft.com/office/drawing/2014/main" id="{5C391A3E-7C2F-44F3-B571-FF2398C7FD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3" name="Freeform 243">
                <a:extLst>
                  <a:ext uri="{FF2B5EF4-FFF2-40B4-BE49-F238E27FC236}">
                    <a16:creationId xmlns:a16="http://schemas.microsoft.com/office/drawing/2014/main" id="{07A6325F-E2A5-4AD3-934C-46DDB80CD5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4" name="Freeform 244">
                <a:extLst>
                  <a:ext uri="{FF2B5EF4-FFF2-40B4-BE49-F238E27FC236}">
                    <a16:creationId xmlns:a16="http://schemas.microsoft.com/office/drawing/2014/main" id="{56CE359C-4D90-45DE-B49C-6052EFBABD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5" name="Freeform 245">
                <a:extLst>
                  <a:ext uri="{FF2B5EF4-FFF2-40B4-BE49-F238E27FC236}">
                    <a16:creationId xmlns:a16="http://schemas.microsoft.com/office/drawing/2014/main" id="{E01F0429-E8B2-46D3-8661-287753CC5C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6" name="Freeform 246">
                <a:extLst>
                  <a:ext uri="{FF2B5EF4-FFF2-40B4-BE49-F238E27FC236}">
                    <a16:creationId xmlns:a16="http://schemas.microsoft.com/office/drawing/2014/main" id="{7555AE4B-277B-4A60-B913-D8F219EACE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7" name="Freeform 247">
                <a:extLst>
                  <a:ext uri="{FF2B5EF4-FFF2-40B4-BE49-F238E27FC236}">
                    <a16:creationId xmlns:a16="http://schemas.microsoft.com/office/drawing/2014/main" id="{707496A0-D246-4581-8C19-32F321D3DAE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8" name="Freeform 248">
                <a:extLst>
                  <a:ext uri="{FF2B5EF4-FFF2-40B4-BE49-F238E27FC236}">
                    <a16:creationId xmlns:a16="http://schemas.microsoft.com/office/drawing/2014/main" id="{62656743-0586-4C45-9C93-ED5ACE1908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79" name="Freeform 249">
                <a:extLst>
                  <a:ext uri="{FF2B5EF4-FFF2-40B4-BE49-F238E27FC236}">
                    <a16:creationId xmlns:a16="http://schemas.microsoft.com/office/drawing/2014/main" id="{4EBD7A52-075A-40BD-A9FB-5AA6B48884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0" name="Freeform 250">
                <a:extLst>
                  <a:ext uri="{FF2B5EF4-FFF2-40B4-BE49-F238E27FC236}">
                    <a16:creationId xmlns:a16="http://schemas.microsoft.com/office/drawing/2014/main" id="{E7827148-5C02-41BD-8384-8468633AEC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1" name="Freeform 251">
                <a:extLst>
                  <a:ext uri="{FF2B5EF4-FFF2-40B4-BE49-F238E27FC236}">
                    <a16:creationId xmlns:a16="http://schemas.microsoft.com/office/drawing/2014/main" id="{732B8A01-0260-4D05-A560-B0F14E2CBE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2" name="Freeform 252">
                <a:extLst>
                  <a:ext uri="{FF2B5EF4-FFF2-40B4-BE49-F238E27FC236}">
                    <a16:creationId xmlns:a16="http://schemas.microsoft.com/office/drawing/2014/main" id="{56CE53AF-722F-45D6-AD6A-49F8950F99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3" name="Freeform 253">
                <a:extLst>
                  <a:ext uri="{FF2B5EF4-FFF2-40B4-BE49-F238E27FC236}">
                    <a16:creationId xmlns:a16="http://schemas.microsoft.com/office/drawing/2014/main" id="{421F8F62-8D01-4ACA-B467-19A6FF0087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4" name="Freeform 254">
                <a:extLst>
                  <a:ext uri="{FF2B5EF4-FFF2-40B4-BE49-F238E27FC236}">
                    <a16:creationId xmlns:a16="http://schemas.microsoft.com/office/drawing/2014/main" id="{9E2E43FC-0094-4325-A77B-50DE3A7D4F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5" name="Freeform 255">
                <a:extLst>
                  <a:ext uri="{FF2B5EF4-FFF2-40B4-BE49-F238E27FC236}">
                    <a16:creationId xmlns:a16="http://schemas.microsoft.com/office/drawing/2014/main" id="{07874053-CBB2-483D-B574-F045267110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6" name="Freeform 256">
                <a:extLst>
                  <a:ext uri="{FF2B5EF4-FFF2-40B4-BE49-F238E27FC236}">
                    <a16:creationId xmlns:a16="http://schemas.microsoft.com/office/drawing/2014/main" id="{876F9857-88BA-4BDE-B9CE-64CCB5BA59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7" name="Freeform 257">
                <a:extLst>
                  <a:ext uri="{FF2B5EF4-FFF2-40B4-BE49-F238E27FC236}">
                    <a16:creationId xmlns:a16="http://schemas.microsoft.com/office/drawing/2014/main" id="{D7AD7912-BE78-4840-92B9-AD1B7310D7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951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8" name="Freeform 258">
                <a:extLst>
                  <a:ext uri="{FF2B5EF4-FFF2-40B4-BE49-F238E27FC236}">
                    <a16:creationId xmlns:a16="http://schemas.microsoft.com/office/drawing/2014/main" id="{F854A28D-5FFF-4680-AB80-065D967670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89" name="Freeform 259">
                <a:extLst>
                  <a:ext uri="{FF2B5EF4-FFF2-40B4-BE49-F238E27FC236}">
                    <a16:creationId xmlns:a16="http://schemas.microsoft.com/office/drawing/2014/main" id="{6277545E-C54E-4707-A58B-5E6F539EE98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0" name="Freeform 260">
                <a:extLst>
                  <a:ext uri="{FF2B5EF4-FFF2-40B4-BE49-F238E27FC236}">
                    <a16:creationId xmlns:a16="http://schemas.microsoft.com/office/drawing/2014/main" id="{F9855007-7B32-46A3-95F9-C0A2AD6E1D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1" name="Freeform 261">
                <a:extLst>
                  <a:ext uri="{FF2B5EF4-FFF2-40B4-BE49-F238E27FC236}">
                    <a16:creationId xmlns:a16="http://schemas.microsoft.com/office/drawing/2014/main" id="{BEB1FDEF-7536-4234-85DB-B8411E2D88D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2" name="Freeform 262">
                <a:extLst>
                  <a:ext uri="{FF2B5EF4-FFF2-40B4-BE49-F238E27FC236}">
                    <a16:creationId xmlns:a16="http://schemas.microsoft.com/office/drawing/2014/main" id="{4EEE6B8C-CBA2-4332-A243-4DF4A618B8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951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3" name="Freeform 263">
                <a:extLst>
                  <a:ext uri="{FF2B5EF4-FFF2-40B4-BE49-F238E27FC236}">
                    <a16:creationId xmlns:a16="http://schemas.microsoft.com/office/drawing/2014/main" id="{EBD9C327-7DD9-4441-AC7B-6A34B3A59B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4" name="Freeform 264">
                <a:extLst>
                  <a:ext uri="{FF2B5EF4-FFF2-40B4-BE49-F238E27FC236}">
                    <a16:creationId xmlns:a16="http://schemas.microsoft.com/office/drawing/2014/main" id="{51FD4EA9-9A89-49EA-B57D-F67AAFAFAE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100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5" name="Freeform 265">
                <a:extLst>
                  <a:ext uri="{FF2B5EF4-FFF2-40B4-BE49-F238E27FC236}">
                    <a16:creationId xmlns:a16="http://schemas.microsoft.com/office/drawing/2014/main" id="{13BE3616-EFFA-4D16-81DB-0F28A349C4D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6" name="Freeform 266">
                <a:extLst>
                  <a:ext uri="{FF2B5EF4-FFF2-40B4-BE49-F238E27FC236}">
                    <a16:creationId xmlns:a16="http://schemas.microsoft.com/office/drawing/2014/main" id="{DC61F27F-0BA3-44F5-9034-FA26EB2876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7" name="Freeform 267">
                <a:extLst>
                  <a:ext uri="{FF2B5EF4-FFF2-40B4-BE49-F238E27FC236}">
                    <a16:creationId xmlns:a16="http://schemas.microsoft.com/office/drawing/2014/main" id="{589D67DA-BCAD-4D1E-AA8B-969717334B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8" name="Freeform 268">
                <a:extLst>
                  <a:ext uri="{FF2B5EF4-FFF2-40B4-BE49-F238E27FC236}">
                    <a16:creationId xmlns:a16="http://schemas.microsoft.com/office/drawing/2014/main" id="{1BA71FB6-98E0-49F7-8B64-ECBF8F6A958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99" name="Freeform 269">
                <a:extLst>
                  <a:ext uri="{FF2B5EF4-FFF2-40B4-BE49-F238E27FC236}">
                    <a16:creationId xmlns:a16="http://schemas.microsoft.com/office/drawing/2014/main" id="{5795C4D1-5A85-4B3C-95A2-7324D0D982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100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0" name="Freeform 270">
                <a:extLst>
                  <a:ext uri="{FF2B5EF4-FFF2-40B4-BE49-F238E27FC236}">
                    <a16:creationId xmlns:a16="http://schemas.microsoft.com/office/drawing/2014/main" id="{A6D2ED29-D2F2-4326-8A19-CEF7017BEBB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1" name="Freeform 271">
                <a:extLst>
                  <a:ext uri="{FF2B5EF4-FFF2-40B4-BE49-F238E27FC236}">
                    <a16:creationId xmlns:a16="http://schemas.microsoft.com/office/drawing/2014/main" id="{08C05A40-1439-4DFA-B649-ABA223F9FF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2" name="Freeform 272">
                <a:extLst>
                  <a:ext uri="{FF2B5EF4-FFF2-40B4-BE49-F238E27FC236}">
                    <a16:creationId xmlns:a16="http://schemas.microsoft.com/office/drawing/2014/main" id="{2FEFF86F-5373-4D76-964A-BEB6CB0537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3" name="Freeform 273">
                <a:extLst>
                  <a:ext uri="{FF2B5EF4-FFF2-40B4-BE49-F238E27FC236}">
                    <a16:creationId xmlns:a16="http://schemas.microsoft.com/office/drawing/2014/main" id="{C1CC7995-90FD-48B6-9DA6-FD7CC9D482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4" name="Freeform 274">
                <a:extLst>
                  <a:ext uri="{FF2B5EF4-FFF2-40B4-BE49-F238E27FC236}">
                    <a16:creationId xmlns:a16="http://schemas.microsoft.com/office/drawing/2014/main" id="{1ECA2E2C-DEAA-49D5-95A5-809F874DE2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5" name="Freeform 275">
                <a:extLst>
                  <a:ext uri="{FF2B5EF4-FFF2-40B4-BE49-F238E27FC236}">
                    <a16:creationId xmlns:a16="http://schemas.microsoft.com/office/drawing/2014/main" id="{E891516A-586A-46DA-BE4A-2B2244CEE3B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6" name="Freeform 276">
                <a:extLst>
                  <a:ext uri="{FF2B5EF4-FFF2-40B4-BE49-F238E27FC236}">
                    <a16:creationId xmlns:a16="http://schemas.microsoft.com/office/drawing/2014/main" id="{4FC4DBE3-421B-40A1-8A5A-DEA7DB7714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7" name="Freeform 277">
                <a:extLst>
                  <a:ext uri="{FF2B5EF4-FFF2-40B4-BE49-F238E27FC236}">
                    <a16:creationId xmlns:a16="http://schemas.microsoft.com/office/drawing/2014/main" id="{2F131249-3190-45FD-8FA2-AE297EA2D4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650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8" name="Freeform 278">
                <a:extLst>
                  <a:ext uri="{FF2B5EF4-FFF2-40B4-BE49-F238E27FC236}">
                    <a16:creationId xmlns:a16="http://schemas.microsoft.com/office/drawing/2014/main" id="{72259990-0ADD-46E1-BC77-BE83156499D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09" name="Freeform 279">
                <a:extLst>
                  <a:ext uri="{FF2B5EF4-FFF2-40B4-BE49-F238E27FC236}">
                    <a16:creationId xmlns:a16="http://schemas.microsoft.com/office/drawing/2014/main" id="{CE6C15C8-E4CB-477D-A520-8321B2A881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0" name="Freeform 280">
                <a:extLst>
                  <a:ext uri="{FF2B5EF4-FFF2-40B4-BE49-F238E27FC236}">
                    <a16:creationId xmlns:a16="http://schemas.microsoft.com/office/drawing/2014/main" id="{17C01C6E-6645-4E83-B93B-DB60BBB269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1" name="Freeform 281">
                <a:extLst>
                  <a:ext uri="{FF2B5EF4-FFF2-40B4-BE49-F238E27FC236}">
                    <a16:creationId xmlns:a16="http://schemas.microsoft.com/office/drawing/2014/main" id="{50370196-D6A0-4F29-A82E-0A024FC0CD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2" name="Freeform 282">
                <a:extLst>
                  <a:ext uri="{FF2B5EF4-FFF2-40B4-BE49-F238E27FC236}">
                    <a16:creationId xmlns:a16="http://schemas.microsoft.com/office/drawing/2014/main" id="{D9C1E911-A2F2-4323-AC8B-343A73D8CF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3" name="Freeform 283">
                <a:extLst>
                  <a:ext uri="{FF2B5EF4-FFF2-40B4-BE49-F238E27FC236}">
                    <a16:creationId xmlns:a16="http://schemas.microsoft.com/office/drawing/2014/main" id="{F96D11BF-163E-4086-8631-C32AC10BC2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4" name="Freeform 284">
                <a:extLst>
                  <a:ext uri="{FF2B5EF4-FFF2-40B4-BE49-F238E27FC236}">
                    <a16:creationId xmlns:a16="http://schemas.microsoft.com/office/drawing/2014/main" id="{0E87CB2E-1D68-40A5-8886-706E02ECAFA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5" name="Freeform 285">
                <a:extLst>
                  <a:ext uri="{FF2B5EF4-FFF2-40B4-BE49-F238E27FC236}">
                    <a16:creationId xmlns:a16="http://schemas.microsoft.com/office/drawing/2014/main" id="{6DB2462C-2724-4E33-A215-7795FAC042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6" name="Freeform 286">
                <a:extLst>
                  <a:ext uri="{FF2B5EF4-FFF2-40B4-BE49-F238E27FC236}">
                    <a16:creationId xmlns:a16="http://schemas.microsoft.com/office/drawing/2014/main" id="{CB4EE3C8-1761-4693-B2D9-5A07862FF1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7" name="Freeform 287">
                <a:extLst>
                  <a:ext uri="{FF2B5EF4-FFF2-40B4-BE49-F238E27FC236}">
                    <a16:creationId xmlns:a16="http://schemas.microsoft.com/office/drawing/2014/main" id="{737E8CD5-7742-4B81-95F9-AA482842DB1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8" name="Freeform 288">
                <a:extLst>
                  <a:ext uri="{FF2B5EF4-FFF2-40B4-BE49-F238E27FC236}">
                    <a16:creationId xmlns:a16="http://schemas.microsoft.com/office/drawing/2014/main" id="{58B8264B-8673-4965-96BA-B884192D51D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19" name="Freeform 289">
                <a:extLst>
                  <a:ext uri="{FF2B5EF4-FFF2-40B4-BE49-F238E27FC236}">
                    <a16:creationId xmlns:a16="http://schemas.microsoft.com/office/drawing/2014/main" id="{929E2B44-934C-4941-BD6D-B3D1159516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0" name="Freeform 290">
                <a:extLst>
                  <a:ext uri="{FF2B5EF4-FFF2-40B4-BE49-F238E27FC236}">
                    <a16:creationId xmlns:a16="http://schemas.microsoft.com/office/drawing/2014/main" id="{1ACBBEA2-4F1B-4678-9724-6E02EF1A02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799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1" name="Freeform 291">
                <a:extLst>
                  <a:ext uri="{FF2B5EF4-FFF2-40B4-BE49-F238E27FC236}">
                    <a16:creationId xmlns:a16="http://schemas.microsoft.com/office/drawing/2014/main" id="{663853B6-AF61-4155-A7EC-2F945960C22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2" name="Freeform 292">
                <a:extLst>
                  <a:ext uri="{FF2B5EF4-FFF2-40B4-BE49-F238E27FC236}">
                    <a16:creationId xmlns:a16="http://schemas.microsoft.com/office/drawing/2014/main" id="{D356EB9B-37FE-4207-AD20-1C708148F5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3" name="Freeform 293">
                <a:extLst>
                  <a:ext uri="{FF2B5EF4-FFF2-40B4-BE49-F238E27FC236}">
                    <a16:creationId xmlns:a16="http://schemas.microsoft.com/office/drawing/2014/main" id="{649D8C83-3BC2-42E0-A484-0357FDDE5D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4" name="Freeform 294">
                <a:extLst>
                  <a:ext uri="{FF2B5EF4-FFF2-40B4-BE49-F238E27FC236}">
                    <a16:creationId xmlns:a16="http://schemas.microsoft.com/office/drawing/2014/main" id="{A0EF4BA9-E77E-433C-B5FE-1E6143757D5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5" name="Freeform 295">
                <a:extLst>
                  <a:ext uri="{FF2B5EF4-FFF2-40B4-BE49-F238E27FC236}">
                    <a16:creationId xmlns:a16="http://schemas.microsoft.com/office/drawing/2014/main" id="{95D8D7C0-AC28-4818-A241-F5D33F9D799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6" name="Freeform 296">
                <a:extLst>
                  <a:ext uri="{FF2B5EF4-FFF2-40B4-BE49-F238E27FC236}">
                    <a16:creationId xmlns:a16="http://schemas.microsoft.com/office/drawing/2014/main" id="{515477C6-27F5-4C82-A793-FB4561D404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7" name="Freeform 297">
                <a:extLst>
                  <a:ext uri="{FF2B5EF4-FFF2-40B4-BE49-F238E27FC236}">
                    <a16:creationId xmlns:a16="http://schemas.microsoft.com/office/drawing/2014/main" id="{0F724E26-B341-4D0A-A036-46AA93B846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8" name="Freeform 298">
                <a:extLst>
                  <a:ext uri="{FF2B5EF4-FFF2-40B4-BE49-F238E27FC236}">
                    <a16:creationId xmlns:a16="http://schemas.microsoft.com/office/drawing/2014/main" id="{749B5BA1-BB4A-44BB-B002-677470CD969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29" name="Freeform 299">
                <a:extLst>
                  <a:ext uri="{FF2B5EF4-FFF2-40B4-BE49-F238E27FC236}">
                    <a16:creationId xmlns:a16="http://schemas.microsoft.com/office/drawing/2014/main" id="{40F39EB4-2A39-4653-AA30-341E67E7E1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0" name="Freeform 300">
                <a:extLst>
                  <a:ext uri="{FF2B5EF4-FFF2-40B4-BE49-F238E27FC236}">
                    <a16:creationId xmlns:a16="http://schemas.microsoft.com/office/drawing/2014/main" id="{B7974721-8455-46D9-9626-1E0961D8F7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1" name="Freeform 301">
                <a:extLst>
                  <a:ext uri="{FF2B5EF4-FFF2-40B4-BE49-F238E27FC236}">
                    <a16:creationId xmlns:a16="http://schemas.microsoft.com/office/drawing/2014/main" id="{0AF3FE09-97BD-4833-8248-C6913A2E83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2" name="Freeform 302">
                <a:extLst>
                  <a:ext uri="{FF2B5EF4-FFF2-40B4-BE49-F238E27FC236}">
                    <a16:creationId xmlns:a16="http://schemas.microsoft.com/office/drawing/2014/main" id="{484ED6C1-FBCA-4213-B44A-0537505424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3" name="Freeform 303">
                <a:extLst>
                  <a:ext uri="{FF2B5EF4-FFF2-40B4-BE49-F238E27FC236}">
                    <a16:creationId xmlns:a16="http://schemas.microsoft.com/office/drawing/2014/main" id="{2D4E070E-7F36-4923-8D3B-79F30C4460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4" name="Freeform 304">
                <a:extLst>
                  <a:ext uri="{FF2B5EF4-FFF2-40B4-BE49-F238E27FC236}">
                    <a16:creationId xmlns:a16="http://schemas.microsoft.com/office/drawing/2014/main" id="{5EA76DC9-23E4-4DB2-9E6C-3EFF825E87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5" name="Freeform 305">
                <a:extLst>
                  <a:ext uri="{FF2B5EF4-FFF2-40B4-BE49-F238E27FC236}">
                    <a16:creationId xmlns:a16="http://schemas.microsoft.com/office/drawing/2014/main" id="{0515420C-ECCE-42C5-BE4E-563247F916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6" name="Freeform 306">
                <a:extLst>
                  <a:ext uri="{FF2B5EF4-FFF2-40B4-BE49-F238E27FC236}">
                    <a16:creationId xmlns:a16="http://schemas.microsoft.com/office/drawing/2014/main" id="{929D5E9B-CE69-41F2-9991-573DA961CF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7" name="Freeform 307">
                <a:extLst>
                  <a:ext uri="{FF2B5EF4-FFF2-40B4-BE49-F238E27FC236}">
                    <a16:creationId xmlns:a16="http://schemas.microsoft.com/office/drawing/2014/main" id="{D083831C-2C5E-45A2-AC4D-8EFBE6E2F2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8" name="Freeform 308">
                <a:extLst>
                  <a:ext uri="{FF2B5EF4-FFF2-40B4-BE49-F238E27FC236}">
                    <a16:creationId xmlns:a16="http://schemas.microsoft.com/office/drawing/2014/main" id="{CB9CA243-4AE5-4DA3-B7F7-3CC6B6A9CF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39" name="Freeform 309">
                <a:extLst>
                  <a:ext uri="{FF2B5EF4-FFF2-40B4-BE49-F238E27FC236}">
                    <a16:creationId xmlns:a16="http://schemas.microsoft.com/office/drawing/2014/main" id="{A52E751A-CAE7-4ABB-8319-1EA3715E3A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0" name="Freeform 310">
                <a:extLst>
                  <a:ext uri="{FF2B5EF4-FFF2-40B4-BE49-F238E27FC236}">
                    <a16:creationId xmlns:a16="http://schemas.microsoft.com/office/drawing/2014/main" id="{19FEA110-F32C-4951-A679-686EEE7D2F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1" name="Freeform 311">
                <a:extLst>
                  <a:ext uri="{FF2B5EF4-FFF2-40B4-BE49-F238E27FC236}">
                    <a16:creationId xmlns:a16="http://schemas.microsoft.com/office/drawing/2014/main" id="{5DB9ED00-BAB7-42AB-9467-4CDF4A202A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2" name="Freeform 312">
                <a:extLst>
                  <a:ext uri="{FF2B5EF4-FFF2-40B4-BE49-F238E27FC236}">
                    <a16:creationId xmlns:a16="http://schemas.microsoft.com/office/drawing/2014/main" id="{EF9E2408-84D2-456C-99B7-023D4FEC77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3" name="Freeform 313">
                <a:extLst>
                  <a:ext uri="{FF2B5EF4-FFF2-40B4-BE49-F238E27FC236}">
                    <a16:creationId xmlns:a16="http://schemas.microsoft.com/office/drawing/2014/main" id="{B7B4D24D-22A7-4271-A1DF-9DAF18E5CB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4" name="Freeform 314">
                <a:extLst>
                  <a:ext uri="{FF2B5EF4-FFF2-40B4-BE49-F238E27FC236}">
                    <a16:creationId xmlns:a16="http://schemas.microsoft.com/office/drawing/2014/main" id="{188815FE-22F5-4146-A99A-592FA4EB72B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5" name="Freeform 315">
                <a:extLst>
                  <a:ext uri="{FF2B5EF4-FFF2-40B4-BE49-F238E27FC236}">
                    <a16:creationId xmlns:a16="http://schemas.microsoft.com/office/drawing/2014/main" id="{FAE7DEFD-7513-4E39-8B74-1B54089E91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6" name="Freeform 316">
                <a:extLst>
                  <a:ext uri="{FF2B5EF4-FFF2-40B4-BE49-F238E27FC236}">
                    <a16:creationId xmlns:a16="http://schemas.microsoft.com/office/drawing/2014/main" id="{547E9E35-73BE-4C19-806E-F85401AD95D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7" name="Freeform 317">
                <a:extLst>
                  <a:ext uri="{FF2B5EF4-FFF2-40B4-BE49-F238E27FC236}">
                    <a16:creationId xmlns:a16="http://schemas.microsoft.com/office/drawing/2014/main" id="{A350ACA4-CB51-48F4-9459-B160FE95FF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8" name="Freeform 318">
                <a:extLst>
                  <a:ext uri="{FF2B5EF4-FFF2-40B4-BE49-F238E27FC236}">
                    <a16:creationId xmlns:a16="http://schemas.microsoft.com/office/drawing/2014/main" id="{47B2C963-656C-4E82-9A8C-E9451765556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49" name="Freeform 319">
                <a:extLst>
                  <a:ext uri="{FF2B5EF4-FFF2-40B4-BE49-F238E27FC236}">
                    <a16:creationId xmlns:a16="http://schemas.microsoft.com/office/drawing/2014/main" id="{3DBD7530-E50E-457E-AD0C-1D9D71C2BB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0" name="Freeform 320">
                <a:extLst>
                  <a:ext uri="{FF2B5EF4-FFF2-40B4-BE49-F238E27FC236}">
                    <a16:creationId xmlns:a16="http://schemas.microsoft.com/office/drawing/2014/main" id="{90380E9E-42FD-4895-9FAB-C9C17C5EE5D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1" name="Freeform 321">
                <a:extLst>
                  <a:ext uri="{FF2B5EF4-FFF2-40B4-BE49-F238E27FC236}">
                    <a16:creationId xmlns:a16="http://schemas.microsoft.com/office/drawing/2014/main" id="{258819B7-910D-493E-9292-D929D5D6B3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2" name="Freeform 322">
                <a:extLst>
                  <a:ext uri="{FF2B5EF4-FFF2-40B4-BE49-F238E27FC236}">
                    <a16:creationId xmlns:a16="http://schemas.microsoft.com/office/drawing/2014/main" id="{08CEC040-BF23-4D1F-9E53-48F77F0D85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3" name="Freeform 323">
                <a:extLst>
                  <a:ext uri="{FF2B5EF4-FFF2-40B4-BE49-F238E27FC236}">
                    <a16:creationId xmlns:a16="http://schemas.microsoft.com/office/drawing/2014/main" id="{91B9084D-5AA4-4284-8A41-93C0806C9C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650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4" name="Freeform 324">
                <a:extLst>
                  <a:ext uri="{FF2B5EF4-FFF2-40B4-BE49-F238E27FC236}">
                    <a16:creationId xmlns:a16="http://schemas.microsoft.com/office/drawing/2014/main" id="{4D3A8EE9-5EE3-4A97-AC1A-F7A31F99D5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5" name="Freeform 325">
                <a:extLst>
                  <a:ext uri="{FF2B5EF4-FFF2-40B4-BE49-F238E27FC236}">
                    <a16:creationId xmlns:a16="http://schemas.microsoft.com/office/drawing/2014/main" id="{89767DD5-9DEE-4595-84A2-8F7E6050E5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6" name="Freeform 326">
                <a:extLst>
                  <a:ext uri="{FF2B5EF4-FFF2-40B4-BE49-F238E27FC236}">
                    <a16:creationId xmlns:a16="http://schemas.microsoft.com/office/drawing/2014/main" id="{24E65B51-EDBE-4484-8B59-E8D0D72F77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7" name="Freeform 327">
                <a:extLst>
                  <a:ext uri="{FF2B5EF4-FFF2-40B4-BE49-F238E27FC236}">
                    <a16:creationId xmlns:a16="http://schemas.microsoft.com/office/drawing/2014/main" id="{D2B68809-5ABB-45B8-9ED5-F47563FB75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8" name="Freeform 328">
                <a:extLst>
                  <a:ext uri="{FF2B5EF4-FFF2-40B4-BE49-F238E27FC236}">
                    <a16:creationId xmlns:a16="http://schemas.microsoft.com/office/drawing/2014/main" id="{CE33B45E-CA58-4EAC-AE00-B1EBE1B028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650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59" name="Freeform 329">
                <a:extLst>
                  <a:ext uri="{FF2B5EF4-FFF2-40B4-BE49-F238E27FC236}">
                    <a16:creationId xmlns:a16="http://schemas.microsoft.com/office/drawing/2014/main" id="{939E03C0-3FB3-4981-A4B4-CC382F7AC8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0" name="Freeform 330">
                <a:extLst>
                  <a:ext uri="{FF2B5EF4-FFF2-40B4-BE49-F238E27FC236}">
                    <a16:creationId xmlns:a16="http://schemas.microsoft.com/office/drawing/2014/main" id="{E16C7B9B-5F8D-43D0-B151-480EC42236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799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1" name="Freeform 331">
                <a:extLst>
                  <a:ext uri="{FF2B5EF4-FFF2-40B4-BE49-F238E27FC236}">
                    <a16:creationId xmlns:a16="http://schemas.microsoft.com/office/drawing/2014/main" id="{A66673F6-CF7F-478A-B0E7-745DDF5302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2" name="Freeform 332">
                <a:extLst>
                  <a:ext uri="{FF2B5EF4-FFF2-40B4-BE49-F238E27FC236}">
                    <a16:creationId xmlns:a16="http://schemas.microsoft.com/office/drawing/2014/main" id="{8A9B3084-093E-423E-9B63-DCB4483C24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3" name="Freeform 333">
                <a:extLst>
                  <a:ext uri="{FF2B5EF4-FFF2-40B4-BE49-F238E27FC236}">
                    <a16:creationId xmlns:a16="http://schemas.microsoft.com/office/drawing/2014/main" id="{D0FDD126-BF05-46C1-848C-1A4088F9FA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4" name="Freeform 334">
                <a:extLst>
                  <a:ext uri="{FF2B5EF4-FFF2-40B4-BE49-F238E27FC236}">
                    <a16:creationId xmlns:a16="http://schemas.microsoft.com/office/drawing/2014/main" id="{5163311D-852D-4829-A980-28E0EC13E2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5" name="Freeform 335">
                <a:extLst>
                  <a:ext uri="{FF2B5EF4-FFF2-40B4-BE49-F238E27FC236}">
                    <a16:creationId xmlns:a16="http://schemas.microsoft.com/office/drawing/2014/main" id="{C5F552AA-B6C5-4336-B970-C75E6F2D662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799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6" name="Freeform 336">
                <a:extLst>
                  <a:ext uri="{FF2B5EF4-FFF2-40B4-BE49-F238E27FC236}">
                    <a16:creationId xmlns:a16="http://schemas.microsoft.com/office/drawing/2014/main" id="{E89EE9FA-594E-426A-BC37-8B9778090B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7" name="Freeform 337">
                <a:extLst>
                  <a:ext uri="{FF2B5EF4-FFF2-40B4-BE49-F238E27FC236}">
                    <a16:creationId xmlns:a16="http://schemas.microsoft.com/office/drawing/2014/main" id="{15226AE1-9052-406A-9C1F-DED63FB6F8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8" name="Freeform 338">
                <a:extLst>
                  <a:ext uri="{FF2B5EF4-FFF2-40B4-BE49-F238E27FC236}">
                    <a16:creationId xmlns:a16="http://schemas.microsoft.com/office/drawing/2014/main" id="{9544D4AE-304C-47DF-AEA6-CAB0E0E0F3E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69" name="Freeform 339">
                <a:extLst>
                  <a:ext uri="{FF2B5EF4-FFF2-40B4-BE49-F238E27FC236}">
                    <a16:creationId xmlns:a16="http://schemas.microsoft.com/office/drawing/2014/main" id="{1D64F772-A634-4264-BD51-215F8CC63E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0" name="Freeform 340">
                <a:extLst>
                  <a:ext uri="{FF2B5EF4-FFF2-40B4-BE49-F238E27FC236}">
                    <a16:creationId xmlns:a16="http://schemas.microsoft.com/office/drawing/2014/main" id="{7DD51E6B-604B-4395-880D-29DBB5154EF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1" name="Freeform 341">
                <a:extLst>
                  <a:ext uri="{FF2B5EF4-FFF2-40B4-BE49-F238E27FC236}">
                    <a16:creationId xmlns:a16="http://schemas.microsoft.com/office/drawing/2014/main" id="{468F27BB-A283-46A6-A009-DE030293654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2" name="Freeform 342">
                <a:extLst>
                  <a:ext uri="{FF2B5EF4-FFF2-40B4-BE49-F238E27FC236}">
                    <a16:creationId xmlns:a16="http://schemas.microsoft.com/office/drawing/2014/main" id="{7D43B223-46D9-4B58-B2C6-5F6365EB891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3" name="Freeform 343">
                <a:extLst>
                  <a:ext uri="{FF2B5EF4-FFF2-40B4-BE49-F238E27FC236}">
                    <a16:creationId xmlns:a16="http://schemas.microsoft.com/office/drawing/2014/main" id="{18627533-983C-4242-AD55-08C524ED57B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349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4" name="Freeform 344">
                <a:extLst>
                  <a:ext uri="{FF2B5EF4-FFF2-40B4-BE49-F238E27FC236}">
                    <a16:creationId xmlns:a16="http://schemas.microsoft.com/office/drawing/2014/main" id="{BF219896-BE03-4CCE-BE8E-2857B2467A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5" name="Freeform 345">
                <a:extLst>
                  <a:ext uri="{FF2B5EF4-FFF2-40B4-BE49-F238E27FC236}">
                    <a16:creationId xmlns:a16="http://schemas.microsoft.com/office/drawing/2014/main" id="{BCAA9C9D-6250-48E7-B4B5-E196642315C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6" name="Freeform 346">
                <a:extLst>
                  <a:ext uri="{FF2B5EF4-FFF2-40B4-BE49-F238E27FC236}">
                    <a16:creationId xmlns:a16="http://schemas.microsoft.com/office/drawing/2014/main" id="{0DA53A3C-82B5-4D57-BBF2-F86E5C2E10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7" name="Freeform 347">
                <a:extLst>
                  <a:ext uri="{FF2B5EF4-FFF2-40B4-BE49-F238E27FC236}">
                    <a16:creationId xmlns:a16="http://schemas.microsoft.com/office/drawing/2014/main" id="{9F355EE0-97EA-4F51-925D-71C6E10AC9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8" name="Freeform 348">
                <a:extLst>
                  <a:ext uri="{FF2B5EF4-FFF2-40B4-BE49-F238E27FC236}">
                    <a16:creationId xmlns:a16="http://schemas.microsoft.com/office/drawing/2014/main" id="{BEA3B943-3C32-422C-8A93-9B56A3440A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79" name="Freeform 349">
                <a:extLst>
                  <a:ext uri="{FF2B5EF4-FFF2-40B4-BE49-F238E27FC236}">
                    <a16:creationId xmlns:a16="http://schemas.microsoft.com/office/drawing/2014/main" id="{2A4667EB-BBDE-4C1D-B452-971D73A0E64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0" name="Freeform 350">
                <a:extLst>
                  <a:ext uri="{FF2B5EF4-FFF2-40B4-BE49-F238E27FC236}">
                    <a16:creationId xmlns:a16="http://schemas.microsoft.com/office/drawing/2014/main" id="{2B3ABDEE-BA31-4E43-9571-F14B8CB1A5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1" name="Freeform 351">
                <a:extLst>
                  <a:ext uri="{FF2B5EF4-FFF2-40B4-BE49-F238E27FC236}">
                    <a16:creationId xmlns:a16="http://schemas.microsoft.com/office/drawing/2014/main" id="{4B6669BB-DFC5-4746-A9D6-429C2348A91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2" name="Freeform 352">
                <a:extLst>
                  <a:ext uri="{FF2B5EF4-FFF2-40B4-BE49-F238E27FC236}">
                    <a16:creationId xmlns:a16="http://schemas.microsoft.com/office/drawing/2014/main" id="{430B071D-E90D-46B6-B7C4-767748D0F5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3" name="Freeform 353">
                <a:extLst>
                  <a:ext uri="{FF2B5EF4-FFF2-40B4-BE49-F238E27FC236}">
                    <a16:creationId xmlns:a16="http://schemas.microsoft.com/office/drawing/2014/main" id="{86916BC9-CB35-4924-9622-A19395E965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4" name="Freeform 354">
                <a:extLst>
                  <a:ext uri="{FF2B5EF4-FFF2-40B4-BE49-F238E27FC236}">
                    <a16:creationId xmlns:a16="http://schemas.microsoft.com/office/drawing/2014/main" id="{B7D6E085-7EFE-470F-B8AD-6957BF29EE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5" name="Freeform 355">
                <a:extLst>
                  <a:ext uri="{FF2B5EF4-FFF2-40B4-BE49-F238E27FC236}">
                    <a16:creationId xmlns:a16="http://schemas.microsoft.com/office/drawing/2014/main" id="{2C506A28-8AB0-4C82-BFB9-E9B5CCDA02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6" name="Freeform 356">
                <a:extLst>
                  <a:ext uri="{FF2B5EF4-FFF2-40B4-BE49-F238E27FC236}">
                    <a16:creationId xmlns:a16="http://schemas.microsoft.com/office/drawing/2014/main" id="{741F658E-2C7E-4D9A-8CC3-48A4E40FFD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498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7" name="Freeform 357">
                <a:extLst>
                  <a:ext uri="{FF2B5EF4-FFF2-40B4-BE49-F238E27FC236}">
                    <a16:creationId xmlns:a16="http://schemas.microsoft.com/office/drawing/2014/main" id="{DF24FD3C-060D-4DCB-9091-CD6A0D951B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8" name="Freeform 358">
                <a:extLst>
                  <a:ext uri="{FF2B5EF4-FFF2-40B4-BE49-F238E27FC236}">
                    <a16:creationId xmlns:a16="http://schemas.microsoft.com/office/drawing/2014/main" id="{6DD3CB05-5ECE-4F96-A722-935899CABF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89" name="Freeform 359">
                <a:extLst>
                  <a:ext uri="{FF2B5EF4-FFF2-40B4-BE49-F238E27FC236}">
                    <a16:creationId xmlns:a16="http://schemas.microsoft.com/office/drawing/2014/main" id="{6C6A9189-80B8-4B3C-AD77-F7C4F64E6F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0" name="Freeform 360">
                <a:extLst>
                  <a:ext uri="{FF2B5EF4-FFF2-40B4-BE49-F238E27FC236}">
                    <a16:creationId xmlns:a16="http://schemas.microsoft.com/office/drawing/2014/main" id="{B1E91793-743B-4299-8B26-8162E91EF1A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1" name="Freeform 361">
                <a:extLst>
                  <a:ext uri="{FF2B5EF4-FFF2-40B4-BE49-F238E27FC236}">
                    <a16:creationId xmlns:a16="http://schemas.microsoft.com/office/drawing/2014/main" id="{BB5F9525-EBC7-4657-AC5B-11339C33EB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2" name="Freeform 362">
                <a:extLst>
                  <a:ext uri="{FF2B5EF4-FFF2-40B4-BE49-F238E27FC236}">
                    <a16:creationId xmlns:a16="http://schemas.microsoft.com/office/drawing/2014/main" id="{3289A5FF-50BA-406A-8F5C-D6D6237C4D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3" name="Freeform 363">
                <a:extLst>
                  <a:ext uri="{FF2B5EF4-FFF2-40B4-BE49-F238E27FC236}">
                    <a16:creationId xmlns:a16="http://schemas.microsoft.com/office/drawing/2014/main" id="{78C1649E-82B1-4C4B-8BB9-6FB3D7909A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4" name="Freeform 364">
                <a:extLst>
                  <a:ext uri="{FF2B5EF4-FFF2-40B4-BE49-F238E27FC236}">
                    <a16:creationId xmlns:a16="http://schemas.microsoft.com/office/drawing/2014/main" id="{F212EAE0-89B3-4E6C-9E82-05C74155D0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5" name="Freeform 365">
                <a:extLst>
                  <a:ext uri="{FF2B5EF4-FFF2-40B4-BE49-F238E27FC236}">
                    <a16:creationId xmlns:a16="http://schemas.microsoft.com/office/drawing/2014/main" id="{EBD8DF82-76A4-47FC-A52E-6B2E088AED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6" name="Freeform 366">
                <a:extLst>
                  <a:ext uri="{FF2B5EF4-FFF2-40B4-BE49-F238E27FC236}">
                    <a16:creationId xmlns:a16="http://schemas.microsoft.com/office/drawing/2014/main" id="{0CD95CBF-6FBC-4D9D-9276-13803117785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7" name="Freeform 367">
                <a:extLst>
                  <a:ext uri="{FF2B5EF4-FFF2-40B4-BE49-F238E27FC236}">
                    <a16:creationId xmlns:a16="http://schemas.microsoft.com/office/drawing/2014/main" id="{F16AC324-6951-4F4C-A67D-7641BF7E4A2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8" name="Freeform 368">
                <a:extLst>
                  <a:ext uri="{FF2B5EF4-FFF2-40B4-BE49-F238E27FC236}">
                    <a16:creationId xmlns:a16="http://schemas.microsoft.com/office/drawing/2014/main" id="{5B2C77C8-2A35-4CB8-ABD5-ECDF64C1E7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299" name="Freeform 369">
                <a:extLst>
                  <a:ext uri="{FF2B5EF4-FFF2-40B4-BE49-F238E27FC236}">
                    <a16:creationId xmlns:a16="http://schemas.microsoft.com/office/drawing/2014/main" id="{BD8BAE98-5949-4205-812A-95F1A2102E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0" name="Freeform 370">
                <a:extLst>
                  <a:ext uri="{FF2B5EF4-FFF2-40B4-BE49-F238E27FC236}">
                    <a16:creationId xmlns:a16="http://schemas.microsoft.com/office/drawing/2014/main" id="{7262E6EC-AB3C-4171-A773-516B679370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1" name="Freeform 371">
                <a:extLst>
                  <a:ext uri="{FF2B5EF4-FFF2-40B4-BE49-F238E27FC236}">
                    <a16:creationId xmlns:a16="http://schemas.microsoft.com/office/drawing/2014/main" id="{AAD9D370-4221-4507-8A8A-B07BE0533A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2" name="Freeform 372">
                <a:extLst>
                  <a:ext uri="{FF2B5EF4-FFF2-40B4-BE49-F238E27FC236}">
                    <a16:creationId xmlns:a16="http://schemas.microsoft.com/office/drawing/2014/main" id="{CF5AE2D9-DC84-48C1-A2DF-66FDC7091E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3" name="Freeform 373">
                <a:extLst>
                  <a:ext uri="{FF2B5EF4-FFF2-40B4-BE49-F238E27FC236}">
                    <a16:creationId xmlns:a16="http://schemas.microsoft.com/office/drawing/2014/main" id="{586D1073-A8F5-4256-91DB-BD5813FA2C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4" name="Freeform 374">
                <a:extLst>
                  <a:ext uri="{FF2B5EF4-FFF2-40B4-BE49-F238E27FC236}">
                    <a16:creationId xmlns:a16="http://schemas.microsoft.com/office/drawing/2014/main" id="{C9F936F7-AB1C-483F-B4D9-1DADB9AA81A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5" name="Freeform 375">
                <a:extLst>
                  <a:ext uri="{FF2B5EF4-FFF2-40B4-BE49-F238E27FC236}">
                    <a16:creationId xmlns:a16="http://schemas.microsoft.com/office/drawing/2014/main" id="{5454AC35-FDA5-4A04-82E6-E2808B1CFDA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6" name="Freeform 376">
                <a:extLst>
                  <a:ext uri="{FF2B5EF4-FFF2-40B4-BE49-F238E27FC236}">
                    <a16:creationId xmlns:a16="http://schemas.microsoft.com/office/drawing/2014/main" id="{1330E75A-460C-4EDC-91F3-6DB8A4D287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7" name="Freeform 377">
                <a:extLst>
                  <a:ext uri="{FF2B5EF4-FFF2-40B4-BE49-F238E27FC236}">
                    <a16:creationId xmlns:a16="http://schemas.microsoft.com/office/drawing/2014/main" id="{2E8722C5-C9CD-4055-8B00-9CDD959365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8" name="Freeform 378">
                <a:extLst>
                  <a:ext uri="{FF2B5EF4-FFF2-40B4-BE49-F238E27FC236}">
                    <a16:creationId xmlns:a16="http://schemas.microsoft.com/office/drawing/2014/main" id="{64B50E7D-1D8B-4B69-BCD8-719EFF7273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09" name="Freeform 379">
                <a:extLst>
                  <a:ext uri="{FF2B5EF4-FFF2-40B4-BE49-F238E27FC236}">
                    <a16:creationId xmlns:a16="http://schemas.microsoft.com/office/drawing/2014/main" id="{94A0C479-E679-49E5-AA10-85ABB4EB91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0" name="Freeform 380">
                <a:extLst>
                  <a:ext uri="{FF2B5EF4-FFF2-40B4-BE49-F238E27FC236}">
                    <a16:creationId xmlns:a16="http://schemas.microsoft.com/office/drawing/2014/main" id="{7E59BB26-387F-4217-AE7C-9FFD6F2940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1" name="Freeform 381">
                <a:extLst>
                  <a:ext uri="{FF2B5EF4-FFF2-40B4-BE49-F238E27FC236}">
                    <a16:creationId xmlns:a16="http://schemas.microsoft.com/office/drawing/2014/main" id="{8E96D5EC-E7EC-4381-9C57-2B14E4E2A5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2" name="Freeform 382">
                <a:extLst>
                  <a:ext uri="{FF2B5EF4-FFF2-40B4-BE49-F238E27FC236}">
                    <a16:creationId xmlns:a16="http://schemas.microsoft.com/office/drawing/2014/main" id="{45425727-C479-47C8-937C-EE34F6C618B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3" name="Freeform 383">
                <a:extLst>
                  <a:ext uri="{FF2B5EF4-FFF2-40B4-BE49-F238E27FC236}">
                    <a16:creationId xmlns:a16="http://schemas.microsoft.com/office/drawing/2014/main" id="{FBE47FC2-5453-49C7-B671-9A2B6895DFA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4" name="Freeform 384">
                <a:extLst>
                  <a:ext uri="{FF2B5EF4-FFF2-40B4-BE49-F238E27FC236}">
                    <a16:creationId xmlns:a16="http://schemas.microsoft.com/office/drawing/2014/main" id="{9187DC71-2706-4CC8-A092-B1F6BC0DF7C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5" name="Freeform 385">
                <a:extLst>
                  <a:ext uri="{FF2B5EF4-FFF2-40B4-BE49-F238E27FC236}">
                    <a16:creationId xmlns:a16="http://schemas.microsoft.com/office/drawing/2014/main" id="{429DAC42-617C-4232-B58E-38DFCC6C2F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6" name="Freeform 386">
                <a:extLst>
                  <a:ext uri="{FF2B5EF4-FFF2-40B4-BE49-F238E27FC236}">
                    <a16:creationId xmlns:a16="http://schemas.microsoft.com/office/drawing/2014/main" id="{1EC6A7DA-B09F-4864-85B6-A78BC56F15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7" name="Freeform 387">
                <a:extLst>
                  <a:ext uri="{FF2B5EF4-FFF2-40B4-BE49-F238E27FC236}">
                    <a16:creationId xmlns:a16="http://schemas.microsoft.com/office/drawing/2014/main" id="{1A4B8E84-9EC9-485A-8556-3F673A014A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8" name="Freeform 388">
                <a:extLst>
                  <a:ext uri="{FF2B5EF4-FFF2-40B4-BE49-F238E27FC236}">
                    <a16:creationId xmlns:a16="http://schemas.microsoft.com/office/drawing/2014/main" id="{F18CFA90-44A4-413D-9617-86CB6D42F7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19" name="Freeform 389">
                <a:extLst>
                  <a:ext uri="{FF2B5EF4-FFF2-40B4-BE49-F238E27FC236}">
                    <a16:creationId xmlns:a16="http://schemas.microsoft.com/office/drawing/2014/main" id="{21986AD7-3AC1-49CE-A5C3-201C389505E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349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0" name="Freeform 390">
                <a:extLst>
                  <a:ext uri="{FF2B5EF4-FFF2-40B4-BE49-F238E27FC236}">
                    <a16:creationId xmlns:a16="http://schemas.microsoft.com/office/drawing/2014/main" id="{6E2042F0-E529-4325-9E77-B993839842A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1" name="Freeform 391">
                <a:extLst>
                  <a:ext uri="{FF2B5EF4-FFF2-40B4-BE49-F238E27FC236}">
                    <a16:creationId xmlns:a16="http://schemas.microsoft.com/office/drawing/2014/main" id="{DADA9C8D-51D8-4D8C-BB86-C76D81F5805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2" name="Freeform 392">
                <a:extLst>
                  <a:ext uri="{FF2B5EF4-FFF2-40B4-BE49-F238E27FC236}">
                    <a16:creationId xmlns:a16="http://schemas.microsoft.com/office/drawing/2014/main" id="{D5A7119A-1754-4DA8-8B10-0FACB44406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3" name="Freeform 393">
                <a:extLst>
                  <a:ext uri="{FF2B5EF4-FFF2-40B4-BE49-F238E27FC236}">
                    <a16:creationId xmlns:a16="http://schemas.microsoft.com/office/drawing/2014/main" id="{A48AA41B-AB5A-4EB1-AE08-E6798B7627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4" name="Freeform 394">
                <a:extLst>
                  <a:ext uri="{FF2B5EF4-FFF2-40B4-BE49-F238E27FC236}">
                    <a16:creationId xmlns:a16="http://schemas.microsoft.com/office/drawing/2014/main" id="{8E4A7952-97FD-4E2E-8A4A-D310A014F3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349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5" name="Freeform 395">
                <a:extLst>
                  <a:ext uri="{FF2B5EF4-FFF2-40B4-BE49-F238E27FC236}">
                    <a16:creationId xmlns:a16="http://schemas.microsoft.com/office/drawing/2014/main" id="{5370F686-9079-416C-BD3C-925F13B41D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6" name="Freeform 396">
                <a:extLst>
                  <a:ext uri="{FF2B5EF4-FFF2-40B4-BE49-F238E27FC236}">
                    <a16:creationId xmlns:a16="http://schemas.microsoft.com/office/drawing/2014/main" id="{50D25CE4-BF0A-4DDC-A1ED-45749A03EA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498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7" name="Freeform 397">
                <a:extLst>
                  <a:ext uri="{FF2B5EF4-FFF2-40B4-BE49-F238E27FC236}">
                    <a16:creationId xmlns:a16="http://schemas.microsoft.com/office/drawing/2014/main" id="{6A2263F5-E9D6-4A23-B078-2F8E56849F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8" name="Freeform 398">
                <a:extLst>
                  <a:ext uri="{FF2B5EF4-FFF2-40B4-BE49-F238E27FC236}">
                    <a16:creationId xmlns:a16="http://schemas.microsoft.com/office/drawing/2014/main" id="{2C254C23-47BB-4E24-9766-4AADE5AF4D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29" name="Freeform 399">
                <a:extLst>
                  <a:ext uri="{FF2B5EF4-FFF2-40B4-BE49-F238E27FC236}">
                    <a16:creationId xmlns:a16="http://schemas.microsoft.com/office/drawing/2014/main" id="{B4850209-FEBA-41E5-9328-AA9DA6FAFF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30" name="Freeform 400">
                <a:extLst>
                  <a:ext uri="{FF2B5EF4-FFF2-40B4-BE49-F238E27FC236}">
                    <a16:creationId xmlns:a16="http://schemas.microsoft.com/office/drawing/2014/main" id="{A4CCFD32-226E-4C02-8EC6-162D253738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31" name="Freeform 401">
                <a:extLst>
                  <a:ext uri="{FF2B5EF4-FFF2-40B4-BE49-F238E27FC236}">
                    <a16:creationId xmlns:a16="http://schemas.microsoft.com/office/drawing/2014/main" id="{1A0FAF1C-0AC0-4A48-9F8B-AAE25E0B1E5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498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32" name="Freeform 402">
                <a:extLst>
                  <a:ext uri="{FF2B5EF4-FFF2-40B4-BE49-F238E27FC236}">
                    <a16:creationId xmlns:a16="http://schemas.microsoft.com/office/drawing/2014/main" id="{481192FF-F169-467E-9933-445EFFF8DDE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33" name="Freeform 403">
                <a:extLst>
                  <a:ext uri="{FF2B5EF4-FFF2-40B4-BE49-F238E27FC236}">
                    <a16:creationId xmlns:a16="http://schemas.microsoft.com/office/drawing/2014/main" id="{0E10259E-4AA3-4A8D-8658-AF0EB38D5E9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048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34" name="Freeform 404">
                <a:extLst>
                  <a:ext uri="{FF2B5EF4-FFF2-40B4-BE49-F238E27FC236}">
                    <a16:creationId xmlns:a16="http://schemas.microsoft.com/office/drawing/2014/main" id="{80D781AF-E84F-40A5-BC8C-498F8D0404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048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335" name="Freeform 405">
                <a:extLst>
                  <a:ext uri="{FF2B5EF4-FFF2-40B4-BE49-F238E27FC236}">
                    <a16:creationId xmlns:a16="http://schemas.microsoft.com/office/drawing/2014/main" id="{F2DA09EB-1502-49DE-9BC2-3377A728ED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048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  <p:sp>
          <p:nvSpPr>
            <p:cNvPr id="14" name="Freeform 407">
              <a:extLst>
                <a:ext uri="{FF2B5EF4-FFF2-40B4-BE49-F238E27FC236}">
                  <a16:creationId xmlns:a16="http://schemas.microsoft.com/office/drawing/2014/main" id="{7E33878B-B972-45D2-9955-054309F8B1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1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" name="Freeform 408">
              <a:extLst>
                <a:ext uri="{FF2B5EF4-FFF2-40B4-BE49-F238E27FC236}">
                  <a16:creationId xmlns:a16="http://schemas.microsoft.com/office/drawing/2014/main" id="{65D5622F-79A1-4FC4-A5F7-35D3C97E39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9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5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0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" name="Freeform 409">
              <a:extLst>
                <a:ext uri="{FF2B5EF4-FFF2-40B4-BE49-F238E27FC236}">
                  <a16:creationId xmlns:a16="http://schemas.microsoft.com/office/drawing/2014/main" id="{84FDF9B4-63F7-4E27-A3BA-0757EA8276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6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" name="Freeform 410">
              <a:extLst>
                <a:ext uri="{FF2B5EF4-FFF2-40B4-BE49-F238E27FC236}">
                  <a16:creationId xmlns:a16="http://schemas.microsoft.com/office/drawing/2014/main" id="{72D6F8E0-7E37-486F-A869-1AE0AF8055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3" y="2048"/>
              <a:ext cx="188" cy="80"/>
            </a:xfrm>
            <a:custGeom>
              <a:avLst/>
              <a:gdLst>
                <a:gd name="T0" fmla="*/ 183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3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" name="Freeform 411">
              <a:extLst>
                <a:ext uri="{FF2B5EF4-FFF2-40B4-BE49-F238E27FC236}">
                  <a16:creationId xmlns:a16="http://schemas.microsoft.com/office/drawing/2014/main" id="{30E69401-ED42-427E-8ECD-754618A8A6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9" name="Freeform 412">
              <a:extLst>
                <a:ext uri="{FF2B5EF4-FFF2-40B4-BE49-F238E27FC236}">
                  <a16:creationId xmlns:a16="http://schemas.microsoft.com/office/drawing/2014/main" id="{7AAEAD77-F0FC-4115-BC0D-31BB3CE8FB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8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0" name="Freeform 413">
              <a:extLst>
                <a:ext uri="{FF2B5EF4-FFF2-40B4-BE49-F238E27FC236}">
                  <a16:creationId xmlns:a16="http://schemas.microsoft.com/office/drawing/2014/main" id="{8989D365-18BA-4182-B65F-4BB475C212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86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5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1" name="Freeform 414">
              <a:extLst>
                <a:ext uri="{FF2B5EF4-FFF2-40B4-BE49-F238E27FC236}">
                  <a16:creationId xmlns:a16="http://schemas.microsoft.com/office/drawing/2014/main" id="{C6FF118D-D327-4AB5-8248-B2FA89CEE9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2" name="Freeform 415">
              <a:extLst>
                <a:ext uri="{FF2B5EF4-FFF2-40B4-BE49-F238E27FC236}">
                  <a16:creationId xmlns:a16="http://schemas.microsoft.com/office/drawing/2014/main" id="{8724B400-318C-453C-801E-6B6260B5F4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0" y="2048"/>
              <a:ext cx="189" cy="80"/>
            </a:xfrm>
            <a:custGeom>
              <a:avLst/>
              <a:gdLst>
                <a:gd name="T0" fmla="*/ 183 w 189"/>
                <a:gd name="T1" fmla="*/ 0 h 80"/>
                <a:gd name="T2" fmla="*/ 94 w 189"/>
                <a:gd name="T3" fmla="*/ 48 h 80"/>
                <a:gd name="T4" fmla="*/ 6 w 189"/>
                <a:gd name="T5" fmla="*/ 0 h 80"/>
                <a:gd name="T6" fmla="*/ 0 w 189"/>
                <a:gd name="T7" fmla="*/ 1 h 80"/>
                <a:gd name="T8" fmla="*/ 93 w 189"/>
                <a:gd name="T9" fmla="*/ 80 h 80"/>
                <a:gd name="T10" fmla="*/ 96 w 189"/>
                <a:gd name="T11" fmla="*/ 80 h 80"/>
                <a:gd name="T12" fmla="*/ 189 w 189"/>
                <a:gd name="T13" fmla="*/ 1 h 80"/>
                <a:gd name="T14" fmla="*/ 183 w 18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4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" name="Freeform 416">
              <a:extLst>
                <a:ext uri="{FF2B5EF4-FFF2-40B4-BE49-F238E27FC236}">
                  <a16:creationId xmlns:a16="http://schemas.microsoft.com/office/drawing/2014/main" id="{4B230978-AF7E-43C2-ABC4-CCE72D0709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8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" name="Freeform 417">
              <a:extLst>
                <a:ext uri="{FF2B5EF4-FFF2-40B4-BE49-F238E27FC236}">
                  <a16:creationId xmlns:a16="http://schemas.microsoft.com/office/drawing/2014/main" id="{33B75694-E9ED-43C6-81BC-8A143469F8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5" name="Freeform 418">
              <a:extLst>
                <a:ext uri="{FF2B5EF4-FFF2-40B4-BE49-F238E27FC236}">
                  <a16:creationId xmlns:a16="http://schemas.microsoft.com/office/drawing/2014/main" id="{9AD77139-5C68-417F-876D-5906D3FA6A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" name="Freeform 419">
              <a:extLst>
                <a:ext uri="{FF2B5EF4-FFF2-40B4-BE49-F238E27FC236}">
                  <a16:creationId xmlns:a16="http://schemas.microsoft.com/office/drawing/2014/main" id="{EA51508E-7A7E-408C-A6D8-5B2649092E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4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7" name="Freeform 420">
              <a:extLst>
                <a:ext uri="{FF2B5EF4-FFF2-40B4-BE49-F238E27FC236}">
                  <a16:creationId xmlns:a16="http://schemas.microsoft.com/office/drawing/2014/main" id="{217F9B50-0253-4DB6-88C9-2F9CBFCB1B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1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" name="Freeform 421">
              <a:extLst>
                <a:ext uri="{FF2B5EF4-FFF2-40B4-BE49-F238E27FC236}">
                  <a16:creationId xmlns:a16="http://schemas.microsoft.com/office/drawing/2014/main" id="{0CA7A0F9-8B41-40B8-8D63-C95B1C4699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9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0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9" name="Freeform 422">
              <a:extLst>
                <a:ext uri="{FF2B5EF4-FFF2-40B4-BE49-F238E27FC236}">
                  <a16:creationId xmlns:a16="http://schemas.microsoft.com/office/drawing/2014/main" id="{E80F795E-5874-441A-95EB-5E4F01D746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6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" name="Freeform 423">
              <a:extLst>
                <a:ext uri="{FF2B5EF4-FFF2-40B4-BE49-F238E27FC236}">
                  <a16:creationId xmlns:a16="http://schemas.microsoft.com/office/drawing/2014/main" id="{0AF36E62-B45F-415A-AAC4-A58310747B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3" y="2197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1" name="Freeform 424">
              <a:extLst>
                <a:ext uri="{FF2B5EF4-FFF2-40B4-BE49-F238E27FC236}">
                  <a16:creationId xmlns:a16="http://schemas.microsoft.com/office/drawing/2014/main" id="{947BB2CC-9AE5-4D39-9C37-A38F9DCA0B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2" name="Freeform 425">
              <a:extLst>
                <a:ext uri="{FF2B5EF4-FFF2-40B4-BE49-F238E27FC236}">
                  <a16:creationId xmlns:a16="http://schemas.microsoft.com/office/drawing/2014/main" id="{1A348D21-9FDD-4F47-B48A-B1BAB32226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8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3" name="Freeform 426">
              <a:extLst>
                <a:ext uri="{FF2B5EF4-FFF2-40B4-BE49-F238E27FC236}">
                  <a16:creationId xmlns:a16="http://schemas.microsoft.com/office/drawing/2014/main" id="{EF81227B-74C2-44CD-8F08-4BF1632E27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86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4" name="Freeform 427">
              <a:extLst>
                <a:ext uri="{FF2B5EF4-FFF2-40B4-BE49-F238E27FC236}">
                  <a16:creationId xmlns:a16="http://schemas.microsoft.com/office/drawing/2014/main" id="{6D39F58D-AB58-4589-A3D2-4199564EE6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5" name="Freeform 428">
              <a:extLst>
                <a:ext uri="{FF2B5EF4-FFF2-40B4-BE49-F238E27FC236}">
                  <a16:creationId xmlns:a16="http://schemas.microsoft.com/office/drawing/2014/main" id="{46E25453-4F2C-4A97-942A-B2BCDB75D8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0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6" name="Freeform 429">
              <a:extLst>
                <a:ext uri="{FF2B5EF4-FFF2-40B4-BE49-F238E27FC236}">
                  <a16:creationId xmlns:a16="http://schemas.microsoft.com/office/drawing/2014/main" id="{7465BB2B-4868-4327-AFCA-B8A344EB4C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8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7" name="Freeform 430">
              <a:extLst>
                <a:ext uri="{FF2B5EF4-FFF2-40B4-BE49-F238E27FC236}">
                  <a16:creationId xmlns:a16="http://schemas.microsoft.com/office/drawing/2014/main" id="{C49AA4E8-8191-4957-A2E8-2010DDBD23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5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8" name="Freeform 431">
              <a:extLst>
                <a:ext uri="{FF2B5EF4-FFF2-40B4-BE49-F238E27FC236}">
                  <a16:creationId xmlns:a16="http://schemas.microsoft.com/office/drawing/2014/main" id="{01DED652-5832-4C2F-A97C-1085F52514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3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5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9" name="Freeform 432">
              <a:extLst>
                <a:ext uri="{FF2B5EF4-FFF2-40B4-BE49-F238E27FC236}">
                  <a16:creationId xmlns:a16="http://schemas.microsoft.com/office/drawing/2014/main" id="{0AC2D816-638E-4C20-A046-5D40556E90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0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0" name="Freeform 433">
              <a:extLst>
                <a:ext uri="{FF2B5EF4-FFF2-40B4-BE49-F238E27FC236}">
                  <a16:creationId xmlns:a16="http://schemas.microsoft.com/office/drawing/2014/main" id="{BC559294-E458-4C00-90BE-2FFD47B6C7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37" y="2048"/>
              <a:ext cx="189" cy="80"/>
            </a:xfrm>
            <a:custGeom>
              <a:avLst/>
              <a:gdLst>
                <a:gd name="T0" fmla="*/ 183 w 189"/>
                <a:gd name="T1" fmla="*/ 0 h 80"/>
                <a:gd name="T2" fmla="*/ 94 w 189"/>
                <a:gd name="T3" fmla="*/ 48 h 80"/>
                <a:gd name="T4" fmla="*/ 6 w 189"/>
                <a:gd name="T5" fmla="*/ 0 h 80"/>
                <a:gd name="T6" fmla="*/ 0 w 189"/>
                <a:gd name="T7" fmla="*/ 1 h 80"/>
                <a:gd name="T8" fmla="*/ 93 w 189"/>
                <a:gd name="T9" fmla="*/ 80 h 80"/>
                <a:gd name="T10" fmla="*/ 96 w 189"/>
                <a:gd name="T11" fmla="*/ 80 h 80"/>
                <a:gd name="T12" fmla="*/ 189 w 189"/>
                <a:gd name="T13" fmla="*/ 1 h 80"/>
                <a:gd name="T14" fmla="*/ 183 w 18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4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1" name="Freeform 434">
              <a:extLst>
                <a:ext uri="{FF2B5EF4-FFF2-40B4-BE49-F238E27FC236}">
                  <a16:creationId xmlns:a16="http://schemas.microsoft.com/office/drawing/2014/main" id="{5BA4E8D2-56BE-4DF9-A522-D5E078F506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5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2" name="Freeform 435">
              <a:extLst>
                <a:ext uri="{FF2B5EF4-FFF2-40B4-BE49-F238E27FC236}">
                  <a16:creationId xmlns:a16="http://schemas.microsoft.com/office/drawing/2014/main" id="{1805E61C-755A-43AE-978F-E501D16E89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2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3" name="Freeform 436">
              <a:extLst>
                <a:ext uri="{FF2B5EF4-FFF2-40B4-BE49-F238E27FC236}">
                  <a16:creationId xmlns:a16="http://schemas.microsoft.com/office/drawing/2014/main" id="{5C32D297-AE91-40FE-A46A-BBBE8CB446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60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5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0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4" name="Freeform 437">
              <a:extLst>
                <a:ext uri="{FF2B5EF4-FFF2-40B4-BE49-F238E27FC236}">
                  <a16:creationId xmlns:a16="http://schemas.microsoft.com/office/drawing/2014/main" id="{62A7C780-7926-44FB-87A0-6321EAF121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67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5" name="Freeform 438">
              <a:extLst>
                <a:ext uri="{FF2B5EF4-FFF2-40B4-BE49-F238E27FC236}">
                  <a16:creationId xmlns:a16="http://schemas.microsoft.com/office/drawing/2014/main" id="{B287900E-C18B-494A-9350-B7CBE65EB8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74" y="2048"/>
              <a:ext cx="189" cy="80"/>
            </a:xfrm>
            <a:custGeom>
              <a:avLst/>
              <a:gdLst>
                <a:gd name="T0" fmla="*/ 183 w 189"/>
                <a:gd name="T1" fmla="*/ 0 h 80"/>
                <a:gd name="T2" fmla="*/ 94 w 189"/>
                <a:gd name="T3" fmla="*/ 48 h 80"/>
                <a:gd name="T4" fmla="*/ 6 w 189"/>
                <a:gd name="T5" fmla="*/ 0 h 80"/>
                <a:gd name="T6" fmla="*/ 0 w 189"/>
                <a:gd name="T7" fmla="*/ 1 h 80"/>
                <a:gd name="T8" fmla="*/ 93 w 189"/>
                <a:gd name="T9" fmla="*/ 80 h 80"/>
                <a:gd name="T10" fmla="*/ 96 w 189"/>
                <a:gd name="T11" fmla="*/ 80 h 80"/>
                <a:gd name="T12" fmla="*/ 189 w 189"/>
                <a:gd name="T13" fmla="*/ 1 h 80"/>
                <a:gd name="T14" fmla="*/ 183 w 18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6" name="Freeform 439">
              <a:extLst>
                <a:ext uri="{FF2B5EF4-FFF2-40B4-BE49-F238E27FC236}">
                  <a16:creationId xmlns:a16="http://schemas.microsoft.com/office/drawing/2014/main" id="{9320F297-281B-4BD7-B965-B53ADE5A83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2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7" name="Freeform 440">
              <a:extLst>
                <a:ext uri="{FF2B5EF4-FFF2-40B4-BE49-F238E27FC236}">
                  <a16:creationId xmlns:a16="http://schemas.microsoft.com/office/drawing/2014/main" id="{99AB9DCF-28C7-4314-9D28-CE62038244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9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8" name="Freeform 441">
              <a:extLst>
                <a:ext uri="{FF2B5EF4-FFF2-40B4-BE49-F238E27FC236}">
                  <a16:creationId xmlns:a16="http://schemas.microsoft.com/office/drawing/2014/main" id="{F8747947-AF87-4380-82FA-4802AA95A2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7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9" name="Freeform 442">
              <a:extLst>
                <a:ext uri="{FF2B5EF4-FFF2-40B4-BE49-F238E27FC236}">
                  <a16:creationId xmlns:a16="http://schemas.microsoft.com/office/drawing/2014/main" id="{68AEAEBB-9D73-4061-BD3B-32B22BC7DB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4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0" name="Freeform 443">
              <a:extLst>
                <a:ext uri="{FF2B5EF4-FFF2-40B4-BE49-F238E27FC236}">
                  <a16:creationId xmlns:a16="http://schemas.microsoft.com/office/drawing/2014/main" id="{2E503188-E102-41BF-84FC-28EA70F661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5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1" name="Freeform 444">
              <a:extLst>
                <a:ext uri="{FF2B5EF4-FFF2-40B4-BE49-F238E27FC236}">
                  <a16:creationId xmlns:a16="http://schemas.microsoft.com/office/drawing/2014/main" id="{646959FD-84BF-41F2-A6EE-36201F4231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3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2" name="Freeform 445">
              <a:extLst>
                <a:ext uri="{FF2B5EF4-FFF2-40B4-BE49-F238E27FC236}">
                  <a16:creationId xmlns:a16="http://schemas.microsoft.com/office/drawing/2014/main" id="{526AA2D7-4681-49AC-A262-4A16CC44DB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0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3" name="Freeform 446">
              <a:extLst>
                <a:ext uri="{FF2B5EF4-FFF2-40B4-BE49-F238E27FC236}">
                  <a16:creationId xmlns:a16="http://schemas.microsoft.com/office/drawing/2014/main" id="{1DFCDB65-4FA3-4EF6-A5A3-38F6DBDC86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37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4" name="Freeform 447">
              <a:extLst>
                <a:ext uri="{FF2B5EF4-FFF2-40B4-BE49-F238E27FC236}">
                  <a16:creationId xmlns:a16="http://schemas.microsoft.com/office/drawing/2014/main" id="{235BC215-5375-44DE-98CD-C0D1808EA1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5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5" name="Freeform 448">
              <a:extLst>
                <a:ext uri="{FF2B5EF4-FFF2-40B4-BE49-F238E27FC236}">
                  <a16:creationId xmlns:a16="http://schemas.microsoft.com/office/drawing/2014/main" id="{78722CC3-5EA2-46A8-BAFF-5E3C002D6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2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6" name="Freeform 449">
              <a:extLst>
                <a:ext uri="{FF2B5EF4-FFF2-40B4-BE49-F238E27FC236}">
                  <a16:creationId xmlns:a16="http://schemas.microsoft.com/office/drawing/2014/main" id="{D080B52D-EA4F-4D37-B043-08354D5096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60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0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7" name="Freeform 450">
              <a:extLst>
                <a:ext uri="{FF2B5EF4-FFF2-40B4-BE49-F238E27FC236}">
                  <a16:creationId xmlns:a16="http://schemas.microsoft.com/office/drawing/2014/main" id="{2A660081-D9A9-4193-9D97-D6CB52D20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67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8" name="Freeform 451">
              <a:extLst>
                <a:ext uri="{FF2B5EF4-FFF2-40B4-BE49-F238E27FC236}">
                  <a16:creationId xmlns:a16="http://schemas.microsoft.com/office/drawing/2014/main" id="{6C999911-6984-4C6B-ABCB-415D7FF436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74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9" name="Freeform 452">
              <a:extLst>
                <a:ext uri="{FF2B5EF4-FFF2-40B4-BE49-F238E27FC236}">
                  <a16:creationId xmlns:a16="http://schemas.microsoft.com/office/drawing/2014/main" id="{2ADD187F-AB6C-466B-A412-77D28B85E6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2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0" name="Freeform 453">
              <a:extLst>
                <a:ext uri="{FF2B5EF4-FFF2-40B4-BE49-F238E27FC236}">
                  <a16:creationId xmlns:a16="http://schemas.microsoft.com/office/drawing/2014/main" id="{545C5F02-F0A7-452F-8CE2-143402A45F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9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1" name="Freeform 454">
              <a:extLst>
                <a:ext uri="{FF2B5EF4-FFF2-40B4-BE49-F238E27FC236}">
                  <a16:creationId xmlns:a16="http://schemas.microsoft.com/office/drawing/2014/main" id="{5E527C66-6EFC-4062-A832-88A3C6EE1F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7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2" name="Freeform 455">
              <a:extLst>
                <a:ext uri="{FF2B5EF4-FFF2-40B4-BE49-F238E27FC236}">
                  <a16:creationId xmlns:a16="http://schemas.microsoft.com/office/drawing/2014/main" id="{3FE305CC-EA09-4A96-8844-0E27DA4A4F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4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3" name="Freeform 456">
              <a:extLst>
                <a:ext uri="{FF2B5EF4-FFF2-40B4-BE49-F238E27FC236}">
                  <a16:creationId xmlns:a16="http://schemas.microsoft.com/office/drawing/2014/main" id="{84EE22B0-0851-4C47-88D1-A74FDEFF98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1" y="2048"/>
              <a:ext cx="188" cy="80"/>
            </a:xfrm>
            <a:custGeom>
              <a:avLst/>
              <a:gdLst>
                <a:gd name="T0" fmla="*/ 183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3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4" name="Freeform 457">
              <a:extLst>
                <a:ext uri="{FF2B5EF4-FFF2-40B4-BE49-F238E27FC236}">
                  <a16:creationId xmlns:a16="http://schemas.microsoft.com/office/drawing/2014/main" id="{DE78BD31-F2F4-4B89-A701-AEF702A4AC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9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5" name="Freeform 458">
              <a:extLst>
                <a:ext uri="{FF2B5EF4-FFF2-40B4-BE49-F238E27FC236}">
                  <a16:creationId xmlns:a16="http://schemas.microsoft.com/office/drawing/2014/main" id="{DBA6815A-A89E-4316-8F99-4A00633CA8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6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6" name="Freeform 459">
              <a:extLst>
                <a:ext uri="{FF2B5EF4-FFF2-40B4-BE49-F238E27FC236}">
                  <a16:creationId xmlns:a16="http://schemas.microsoft.com/office/drawing/2014/main" id="{A36F5032-DFF3-42D3-83E6-70F7C24916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3" y="2048"/>
              <a:ext cx="189" cy="80"/>
            </a:xfrm>
            <a:custGeom>
              <a:avLst/>
              <a:gdLst>
                <a:gd name="T0" fmla="*/ 183 w 189"/>
                <a:gd name="T1" fmla="*/ 0 h 80"/>
                <a:gd name="T2" fmla="*/ 95 w 189"/>
                <a:gd name="T3" fmla="*/ 48 h 80"/>
                <a:gd name="T4" fmla="*/ 6 w 189"/>
                <a:gd name="T5" fmla="*/ 0 h 80"/>
                <a:gd name="T6" fmla="*/ 0 w 189"/>
                <a:gd name="T7" fmla="*/ 1 h 80"/>
                <a:gd name="T8" fmla="*/ 93 w 189"/>
                <a:gd name="T9" fmla="*/ 80 h 80"/>
                <a:gd name="T10" fmla="*/ 96 w 189"/>
                <a:gd name="T11" fmla="*/ 80 h 80"/>
                <a:gd name="T12" fmla="*/ 189 w 189"/>
                <a:gd name="T13" fmla="*/ 1 h 80"/>
                <a:gd name="T14" fmla="*/ 183 w 18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0">
                  <a:moveTo>
                    <a:pt x="183" y="0"/>
                  </a:moveTo>
                  <a:cubicBezTo>
                    <a:pt x="166" y="7"/>
                    <a:pt x="112" y="39"/>
                    <a:pt x="95" y="48"/>
                  </a:cubicBezTo>
                  <a:cubicBezTo>
                    <a:pt x="77" y="39"/>
                    <a:pt x="24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7" name="Freeform 460">
              <a:extLst>
                <a:ext uri="{FF2B5EF4-FFF2-40B4-BE49-F238E27FC236}">
                  <a16:creationId xmlns:a16="http://schemas.microsoft.com/office/drawing/2014/main" id="{07B8950D-2112-477E-8D72-4EF3EF2F05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1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8" name="Freeform 461">
              <a:extLst>
                <a:ext uri="{FF2B5EF4-FFF2-40B4-BE49-F238E27FC236}">
                  <a16:creationId xmlns:a16="http://schemas.microsoft.com/office/drawing/2014/main" id="{43E8BFCE-108A-4C72-A111-D13FA3E8B5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" y="2048"/>
              <a:ext cx="188" cy="80"/>
            </a:xfrm>
            <a:custGeom>
              <a:avLst/>
              <a:gdLst>
                <a:gd name="T0" fmla="*/ 183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3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9" name="Freeform 462">
              <a:extLst>
                <a:ext uri="{FF2B5EF4-FFF2-40B4-BE49-F238E27FC236}">
                  <a16:creationId xmlns:a16="http://schemas.microsoft.com/office/drawing/2014/main" id="{C380168E-4D8B-4951-AE9D-9BA667F9AE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6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0" name="Freeform 463">
              <a:extLst>
                <a:ext uri="{FF2B5EF4-FFF2-40B4-BE49-F238E27FC236}">
                  <a16:creationId xmlns:a16="http://schemas.microsoft.com/office/drawing/2014/main" id="{0566120F-7BB5-450A-9527-6D015F0527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1" y="2197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1" name="Freeform 464">
              <a:extLst>
                <a:ext uri="{FF2B5EF4-FFF2-40B4-BE49-F238E27FC236}">
                  <a16:creationId xmlns:a16="http://schemas.microsoft.com/office/drawing/2014/main" id="{ED933B34-0086-407A-B435-9B5AB185D3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9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2" name="Freeform 465">
              <a:extLst>
                <a:ext uri="{FF2B5EF4-FFF2-40B4-BE49-F238E27FC236}">
                  <a16:creationId xmlns:a16="http://schemas.microsoft.com/office/drawing/2014/main" id="{4937C91D-0C42-4F41-B84E-A60AD04A3A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6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3" name="Freeform 466">
              <a:extLst>
                <a:ext uri="{FF2B5EF4-FFF2-40B4-BE49-F238E27FC236}">
                  <a16:creationId xmlns:a16="http://schemas.microsoft.com/office/drawing/2014/main" id="{53B43A86-ED61-43D3-9ABC-28831DCA40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3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5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6" y="8"/>
                    <a:pt x="112" y="40"/>
                    <a:pt x="95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4" name="Freeform 467">
              <a:extLst>
                <a:ext uri="{FF2B5EF4-FFF2-40B4-BE49-F238E27FC236}">
                  <a16:creationId xmlns:a16="http://schemas.microsoft.com/office/drawing/2014/main" id="{44C381B9-50B7-44B1-8865-ECC78F6277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1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5" name="Freeform 468">
              <a:extLst>
                <a:ext uri="{FF2B5EF4-FFF2-40B4-BE49-F238E27FC236}">
                  <a16:creationId xmlns:a16="http://schemas.microsoft.com/office/drawing/2014/main" id="{B5581F13-B314-484A-8D14-E1764E762C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" y="2197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6" name="Freeform 469">
              <a:extLst>
                <a:ext uri="{FF2B5EF4-FFF2-40B4-BE49-F238E27FC236}">
                  <a16:creationId xmlns:a16="http://schemas.microsoft.com/office/drawing/2014/main" id="{6D56AD83-6343-43CF-B118-62A7D6B86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6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7" name="Freeform 470">
              <a:extLst>
                <a:ext uri="{FF2B5EF4-FFF2-40B4-BE49-F238E27FC236}">
                  <a16:creationId xmlns:a16="http://schemas.microsoft.com/office/drawing/2014/main" id="{A29FA51F-7828-413F-BF45-F0B6DEB553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8" name="Freeform 471">
              <a:extLst>
                <a:ext uri="{FF2B5EF4-FFF2-40B4-BE49-F238E27FC236}">
                  <a16:creationId xmlns:a16="http://schemas.microsoft.com/office/drawing/2014/main" id="{4683E18D-F7BA-49F3-9196-572B435BD1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9" name="Freeform 472">
              <a:extLst>
                <a:ext uri="{FF2B5EF4-FFF2-40B4-BE49-F238E27FC236}">
                  <a16:creationId xmlns:a16="http://schemas.microsoft.com/office/drawing/2014/main" id="{7DF96F3B-EFB3-4D70-A677-01A66C0EC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4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0" name="Freeform 473">
              <a:extLst>
                <a:ext uri="{FF2B5EF4-FFF2-40B4-BE49-F238E27FC236}">
                  <a16:creationId xmlns:a16="http://schemas.microsoft.com/office/drawing/2014/main" id="{D1460BCE-CDC7-49CD-8CDE-287B3E0537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1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1" name="Freeform 474">
              <a:extLst>
                <a:ext uri="{FF2B5EF4-FFF2-40B4-BE49-F238E27FC236}">
                  <a16:creationId xmlns:a16="http://schemas.microsoft.com/office/drawing/2014/main" id="{02B88291-C5F3-4BEE-947D-F55200AA9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9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0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2" name="Freeform 475">
              <a:extLst>
                <a:ext uri="{FF2B5EF4-FFF2-40B4-BE49-F238E27FC236}">
                  <a16:creationId xmlns:a16="http://schemas.microsoft.com/office/drawing/2014/main" id="{E7BA6FE9-9474-4EE5-8E9F-EDE353500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6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3" name="Freeform 476">
              <a:extLst>
                <a:ext uri="{FF2B5EF4-FFF2-40B4-BE49-F238E27FC236}">
                  <a16:creationId xmlns:a16="http://schemas.microsoft.com/office/drawing/2014/main" id="{A4118D5A-4637-48EE-A636-BD0561B8B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3" y="1896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4" name="Freeform 477">
              <a:extLst>
                <a:ext uri="{FF2B5EF4-FFF2-40B4-BE49-F238E27FC236}">
                  <a16:creationId xmlns:a16="http://schemas.microsoft.com/office/drawing/2014/main" id="{253318E3-AE37-4D5D-AFF9-864B226F6B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5" name="Freeform 478">
              <a:extLst>
                <a:ext uri="{FF2B5EF4-FFF2-40B4-BE49-F238E27FC236}">
                  <a16:creationId xmlns:a16="http://schemas.microsoft.com/office/drawing/2014/main" id="{5ABAD61E-CC06-408C-8CA9-8DF15971E4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8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6" name="Freeform 479">
              <a:extLst>
                <a:ext uri="{FF2B5EF4-FFF2-40B4-BE49-F238E27FC236}">
                  <a16:creationId xmlns:a16="http://schemas.microsoft.com/office/drawing/2014/main" id="{91AF0A38-8D77-48AF-A476-32AA4A3CE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86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7" name="Freeform 480">
              <a:extLst>
                <a:ext uri="{FF2B5EF4-FFF2-40B4-BE49-F238E27FC236}">
                  <a16:creationId xmlns:a16="http://schemas.microsoft.com/office/drawing/2014/main" id="{57C0427A-40DE-4670-881C-7BABA3AD81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8" name="Freeform 481">
              <a:extLst>
                <a:ext uri="{FF2B5EF4-FFF2-40B4-BE49-F238E27FC236}">
                  <a16:creationId xmlns:a16="http://schemas.microsoft.com/office/drawing/2014/main" id="{2CE07687-0C30-4DB2-8930-8171EF0CBC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0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9" name="Freeform 482">
              <a:extLst>
                <a:ext uri="{FF2B5EF4-FFF2-40B4-BE49-F238E27FC236}">
                  <a16:creationId xmlns:a16="http://schemas.microsoft.com/office/drawing/2014/main" id="{15366A4B-622E-43FB-A0DE-0D7A78543D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8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0" name="Freeform 483">
              <a:extLst>
                <a:ext uri="{FF2B5EF4-FFF2-40B4-BE49-F238E27FC236}">
                  <a16:creationId xmlns:a16="http://schemas.microsoft.com/office/drawing/2014/main" id="{EE71D296-2237-4EA2-BA87-6EB7ABE057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5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1" name="Freeform 484">
              <a:extLst>
                <a:ext uri="{FF2B5EF4-FFF2-40B4-BE49-F238E27FC236}">
                  <a16:creationId xmlns:a16="http://schemas.microsoft.com/office/drawing/2014/main" id="{6450CD35-FB18-42C7-8886-4674AEAE93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3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2" name="Freeform 485">
              <a:extLst>
                <a:ext uri="{FF2B5EF4-FFF2-40B4-BE49-F238E27FC236}">
                  <a16:creationId xmlns:a16="http://schemas.microsoft.com/office/drawing/2014/main" id="{13FEBD9E-C705-401C-AFE5-9994950D86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0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3" name="Freeform 486">
              <a:extLst>
                <a:ext uri="{FF2B5EF4-FFF2-40B4-BE49-F238E27FC236}">
                  <a16:creationId xmlns:a16="http://schemas.microsoft.com/office/drawing/2014/main" id="{717D2FB9-E228-4F7A-8E51-4B67EAAB46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37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4" name="Freeform 487">
              <a:extLst>
                <a:ext uri="{FF2B5EF4-FFF2-40B4-BE49-F238E27FC236}">
                  <a16:creationId xmlns:a16="http://schemas.microsoft.com/office/drawing/2014/main" id="{DA8BF591-8875-4784-80C0-EDE7D6FB5D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5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5" name="Freeform 488">
              <a:extLst>
                <a:ext uri="{FF2B5EF4-FFF2-40B4-BE49-F238E27FC236}">
                  <a16:creationId xmlns:a16="http://schemas.microsoft.com/office/drawing/2014/main" id="{CBE9281D-9667-46B3-AC28-7971CF2A34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2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6" name="Freeform 489">
              <a:extLst>
                <a:ext uri="{FF2B5EF4-FFF2-40B4-BE49-F238E27FC236}">
                  <a16:creationId xmlns:a16="http://schemas.microsoft.com/office/drawing/2014/main" id="{F47F7C92-1DC4-4067-94E1-758CA48A1B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60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0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7" name="Freeform 490">
              <a:extLst>
                <a:ext uri="{FF2B5EF4-FFF2-40B4-BE49-F238E27FC236}">
                  <a16:creationId xmlns:a16="http://schemas.microsoft.com/office/drawing/2014/main" id="{B4BC0AE3-3B99-404B-B400-4F5C9DF46E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67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8" name="Freeform 491">
              <a:extLst>
                <a:ext uri="{FF2B5EF4-FFF2-40B4-BE49-F238E27FC236}">
                  <a16:creationId xmlns:a16="http://schemas.microsoft.com/office/drawing/2014/main" id="{10991D38-066B-4DEE-A723-FA3FC91CC0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74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9" name="Freeform 492">
              <a:extLst>
                <a:ext uri="{FF2B5EF4-FFF2-40B4-BE49-F238E27FC236}">
                  <a16:creationId xmlns:a16="http://schemas.microsoft.com/office/drawing/2014/main" id="{778CB099-8ACF-4E9E-A7E7-454D7F0314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2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0" name="Freeform 493">
              <a:extLst>
                <a:ext uri="{FF2B5EF4-FFF2-40B4-BE49-F238E27FC236}">
                  <a16:creationId xmlns:a16="http://schemas.microsoft.com/office/drawing/2014/main" id="{E5671A21-C5DB-4891-85B5-7284D3B7E2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9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1" name="Freeform 494">
              <a:extLst>
                <a:ext uri="{FF2B5EF4-FFF2-40B4-BE49-F238E27FC236}">
                  <a16:creationId xmlns:a16="http://schemas.microsoft.com/office/drawing/2014/main" id="{55B4FA02-5D0B-4FFD-8C4E-F61A4FAAEC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7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2" name="Freeform 495">
              <a:extLst>
                <a:ext uri="{FF2B5EF4-FFF2-40B4-BE49-F238E27FC236}">
                  <a16:creationId xmlns:a16="http://schemas.microsoft.com/office/drawing/2014/main" id="{28A6219F-3F54-4A91-9922-DD3D3FBB9D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4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3" name="Freeform 496">
              <a:extLst>
                <a:ext uri="{FF2B5EF4-FFF2-40B4-BE49-F238E27FC236}">
                  <a16:creationId xmlns:a16="http://schemas.microsoft.com/office/drawing/2014/main" id="{BADFE0FA-03AC-4269-B639-2B5C1A7EFD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1" y="1896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4" name="Freeform 497">
              <a:extLst>
                <a:ext uri="{FF2B5EF4-FFF2-40B4-BE49-F238E27FC236}">
                  <a16:creationId xmlns:a16="http://schemas.microsoft.com/office/drawing/2014/main" id="{350B05B4-CC74-4682-A21D-A82DADF89D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9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5" name="Freeform 498">
              <a:extLst>
                <a:ext uri="{FF2B5EF4-FFF2-40B4-BE49-F238E27FC236}">
                  <a16:creationId xmlns:a16="http://schemas.microsoft.com/office/drawing/2014/main" id="{64C262F6-9999-471F-AAA7-4F8E171F67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6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6" name="Freeform 499">
              <a:extLst>
                <a:ext uri="{FF2B5EF4-FFF2-40B4-BE49-F238E27FC236}">
                  <a16:creationId xmlns:a16="http://schemas.microsoft.com/office/drawing/2014/main" id="{27BEF991-8B04-4639-84D1-68C0786D05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3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5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6" y="8"/>
                    <a:pt x="112" y="40"/>
                    <a:pt x="95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7" name="Freeform 500">
              <a:extLst>
                <a:ext uri="{FF2B5EF4-FFF2-40B4-BE49-F238E27FC236}">
                  <a16:creationId xmlns:a16="http://schemas.microsoft.com/office/drawing/2014/main" id="{14BF29CD-3C08-444B-8982-D58BB0CAC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1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8" name="Freeform 501">
              <a:extLst>
                <a:ext uri="{FF2B5EF4-FFF2-40B4-BE49-F238E27FC236}">
                  <a16:creationId xmlns:a16="http://schemas.microsoft.com/office/drawing/2014/main" id="{E93EB7C5-5E68-495F-A104-E3B42C9A81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" y="1896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9" name="Freeform 502">
              <a:extLst>
                <a:ext uri="{FF2B5EF4-FFF2-40B4-BE49-F238E27FC236}">
                  <a16:creationId xmlns:a16="http://schemas.microsoft.com/office/drawing/2014/main" id="{FEE52B90-A52A-4116-A758-D8D4FA6EB6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6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0" name="Freeform 503">
              <a:extLst>
                <a:ext uri="{FF2B5EF4-FFF2-40B4-BE49-F238E27FC236}">
                  <a16:creationId xmlns:a16="http://schemas.microsoft.com/office/drawing/2014/main" id="{2655884A-E064-4232-8640-C247EC970D4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5" y="319"/>
              <a:ext cx="93" cy="131"/>
            </a:xfrm>
            <a:custGeom>
              <a:avLst/>
              <a:gdLst>
                <a:gd name="T0" fmla="*/ 93 w 93"/>
                <a:gd name="T1" fmla="*/ 103 h 131"/>
                <a:gd name="T2" fmla="*/ 84 w 93"/>
                <a:gd name="T3" fmla="*/ 127 h 131"/>
                <a:gd name="T4" fmla="*/ 56 w 93"/>
                <a:gd name="T5" fmla="*/ 131 h 131"/>
                <a:gd name="T6" fmla="*/ 0 w 93"/>
                <a:gd name="T7" fmla="*/ 80 h 131"/>
                <a:gd name="T8" fmla="*/ 60 w 93"/>
                <a:gd name="T9" fmla="*/ 26 h 131"/>
                <a:gd name="T10" fmla="*/ 87 w 93"/>
                <a:gd name="T11" fmla="*/ 30 h 131"/>
                <a:gd name="T12" fmla="*/ 91 w 93"/>
                <a:gd name="T13" fmla="*/ 54 h 131"/>
                <a:gd name="T14" fmla="*/ 86 w 93"/>
                <a:gd name="T15" fmla="*/ 55 h 131"/>
                <a:gd name="T16" fmla="*/ 56 w 93"/>
                <a:gd name="T17" fmla="*/ 32 h 131"/>
                <a:gd name="T18" fmla="*/ 18 w 93"/>
                <a:gd name="T19" fmla="*/ 77 h 131"/>
                <a:gd name="T20" fmla="*/ 57 w 93"/>
                <a:gd name="T21" fmla="*/ 125 h 131"/>
                <a:gd name="T22" fmla="*/ 89 w 93"/>
                <a:gd name="T23" fmla="*/ 101 h 131"/>
                <a:gd name="T24" fmla="*/ 93 w 93"/>
                <a:gd name="T25" fmla="*/ 103 h 131"/>
                <a:gd name="T26" fmla="*/ 76 w 93"/>
                <a:gd name="T27" fmla="*/ 4 h 131"/>
                <a:gd name="T28" fmla="*/ 57 w 93"/>
                <a:gd name="T29" fmla="*/ 21 h 131"/>
                <a:gd name="T30" fmla="*/ 53 w 93"/>
                <a:gd name="T31" fmla="*/ 21 h 131"/>
                <a:gd name="T32" fmla="*/ 34 w 93"/>
                <a:gd name="T33" fmla="*/ 4 h 131"/>
                <a:gd name="T34" fmla="*/ 36 w 93"/>
                <a:gd name="T35" fmla="*/ 0 h 131"/>
                <a:gd name="T36" fmla="*/ 55 w 93"/>
                <a:gd name="T37" fmla="*/ 9 h 131"/>
                <a:gd name="T38" fmla="*/ 74 w 93"/>
                <a:gd name="T39" fmla="*/ 0 h 131"/>
                <a:gd name="T40" fmla="*/ 76 w 93"/>
                <a:gd name="T41" fmla="*/ 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31">
                  <a:moveTo>
                    <a:pt x="93" y="103"/>
                  </a:moveTo>
                  <a:cubicBezTo>
                    <a:pt x="91" y="110"/>
                    <a:pt x="87" y="122"/>
                    <a:pt x="84" y="127"/>
                  </a:cubicBezTo>
                  <a:cubicBezTo>
                    <a:pt x="80" y="128"/>
                    <a:pt x="67" y="131"/>
                    <a:pt x="56" y="131"/>
                  </a:cubicBezTo>
                  <a:cubicBezTo>
                    <a:pt x="17" y="131"/>
                    <a:pt x="0" y="104"/>
                    <a:pt x="0" y="80"/>
                  </a:cubicBezTo>
                  <a:cubicBezTo>
                    <a:pt x="0" y="48"/>
                    <a:pt x="25" y="26"/>
                    <a:pt x="60" y="26"/>
                  </a:cubicBezTo>
                  <a:cubicBezTo>
                    <a:pt x="73" y="26"/>
                    <a:pt x="83" y="30"/>
                    <a:pt x="87" y="30"/>
                  </a:cubicBezTo>
                  <a:cubicBezTo>
                    <a:pt x="89" y="39"/>
                    <a:pt x="90" y="46"/>
                    <a:pt x="91" y="54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2" y="38"/>
                    <a:pt x="72" y="32"/>
                    <a:pt x="56" y="32"/>
                  </a:cubicBezTo>
                  <a:cubicBezTo>
                    <a:pt x="31" y="32"/>
                    <a:pt x="18" y="54"/>
                    <a:pt x="18" y="77"/>
                  </a:cubicBezTo>
                  <a:cubicBezTo>
                    <a:pt x="18" y="106"/>
                    <a:pt x="34" y="125"/>
                    <a:pt x="57" y="125"/>
                  </a:cubicBezTo>
                  <a:cubicBezTo>
                    <a:pt x="72" y="125"/>
                    <a:pt x="81" y="117"/>
                    <a:pt x="89" y="101"/>
                  </a:cubicBezTo>
                  <a:lnTo>
                    <a:pt x="93" y="103"/>
                  </a:lnTo>
                  <a:close/>
                  <a:moveTo>
                    <a:pt x="76" y="4"/>
                  </a:moveTo>
                  <a:cubicBezTo>
                    <a:pt x="70" y="9"/>
                    <a:pt x="63" y="14"/>
                    <a:pt x="57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7" y="14"/>
                    <a:pt x="40" y="9"/>
                    <a:pt x="34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3" y="2"/>
                    <a:pt x="49" y="5"/>
                    <a:pt x="55" y="9"/>
                  </a:cubicBezTo>
                  <a:cubicBezTo>
                    <a:pt x="61" y="6"/>
                    <a:pt x="68" y="2"/>
                    <a:pt x="74" y="0"/>
                  </a:cubicBezTo>
                  <a:lnTo>
                    <a:pt x="76" y="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1" name="Freeform 504">
              <a:extLst>
                <a:ext uri="{FF2B5EF4-FFF2-40B4-BE49-F238E27FC236}">
                  <a16:creationId xmlns:a16="http://schemas.microsoft.com/office/drawing/2014/main" id="{949D36A3-6FFE-4C96-85D5-B7F1479412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69" y="378"/>
              <a:ext cx="57" cy="72"/>
            </a:xfrm>
            <a:custGeom>
              <a:avLst/>
              <a:gdLst>
                <a:gd name="T0" fmla="*/ 56 w 57"/>
                <a:gd name="T1" fmla="*/ 56 h 72"/>
                <a:gd name="T2" fmla="*/ 31 w 57"/>
                <a:gd name="T3" fmla="*/ 72 h 72"/>
                <a:gd name="T4" fmla="*/ 0 w 57"/>
                <a:gd name="T5" fmla="*/ 39 h 72"/>
                <a:gd name="T6" fmla="*/ 11 w 57"/>
                <a:gd name="T7" fmla="*/ 12 h 72"/>
                <a:gd name="T8" fmla="*/ 33 w 57"/>
                <a:gd name="T9" fmla="*/ 0 h 72"/>
                <a:gd name="T10" fmla="*/ 34 w 57"/>
                <a:gd name="T11" fmla="*/ 0 h 72"/>
                <a:gd name="T12" fmla="*/ 57 w 57"/>
                <a:gd name="T13" fmla="*/ 24 h 72"/>
                <a:gd name="T14" fmla="*/ 53 w 57"/>
                <a:gd name="T15" fmla="*/ 29 h 72"/>
                <a:gd name="T16" fmla="*/ 14 w 57"/>
                <a:gd name="T17" fmla="*/ 32 h 72"/>
                <a:gd name="T18" fmla="*/ 36 w 57"/>
                <a:gd name="T19" fmla="*/ 61 h 72"/>
                <a:gd name="T20" fmla="*/ 54 w 57"/>
                <a:gd name="T21" fmla="*/ 53 h 72"/>
                <a:gd name="T22" fmla="*/ 56 w 57"/>
                <a:gd name="T23" fmla="*/ 56 h 72"/>
                <a:gd name="T24" fmla="*/ 30 w 57"/>
                <a:gd name="T25" fmla="*/ 6 h 72"/>
                <a:gd name="T26" fmla="*/ 15 w 57"/>
                <a:gd name="T27" fmla="*/ 25 h 72"/>
                <a:gd name="T28" fmla="*/ 39 w 57"/>
                <a:gd name="T29" fmla="*/ 25 h 72"/>
                <a:gd name="T30" fmla="*/ 43 w 57"/>
                <a:gd name="T31" fmla="*/ 22 h 72"/>
                <a:gd name="T32" fmla="*/ 30 w 57"/>
                <a:gd name="T33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2">
                  <a:moveTo>
                    <a:pt x="56" y="56"/>
                  </a:moveTo>
                  <a:cubicBezTo>
                    <a:pt x="47" y="69"/>
                    <a:pt x="36" y="72"/>
                    <a:pt x="31" y="72"/>
                  </a:cubicBezTo>
                  <a:cubicBezTo>
                    <a:pt x="12" y="72"/>
                    <a:pt x="0" y="56"/>
                    <a:pt x="0" y="39"/>
                  </a:cubicBezTo>
                  <a:cubicBezTo>
                    <a:pt x="0" y="28"/>
                    <a:pt x="4" y="18"/>
                    <a:pt x="11" y="12"/>
                  </a:cubicBezTo>
                  <a:cubicBezTo>
                    <a:pt x="17" y="5"/>
                    <a:pt x="26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7" y="0"/>
                    <a:pt x="57" y="12"/>
                    <a:pt x="57" y="24"/>
                  </a:cubicBezTo>
                  <a:cubicBezTo>
                    <a:pt x="57" y="27"/>
                    <a:pt x="56" y="29"/>
                    <a:pt x="53" y="29"/>
                  </a:cubicBezTo>
                  <a:cubicBezTo>
                    <a:pt x="51" y="30"/>
                    <a:pt x="32" y="31"/>
                    <a:pt x="14" y="32"/>
                  </a:cubicBezTo>
                  <a:cubicBezTo>
                    <a:pt x="14" y="52"/>
                    <a:pt x="26" y="61"/>
                    <a:pt x="36" y="61"/>
                  </a:cubicBezTo>
                  <a:cubicBezTo>
                    <a:pt x="43" y="61"/>
                    <a:pt x="48" y="58"/>
                    <a:pt x="54" y="53"/>
                  </a:cubicBezTo>
                  <a:lnTo>
                    <a:pt x="56" y="56"/>
                  </a:lnTo>
                  <a:close/>
                  <a:moveTo>
                    <a:pt x="30" y="6"/>
                  </a:moveTo>
                  <a:cubicBezTo>
                    <a:pt x="23" y="6"/>
                    <a:pt x="17" y="13"/>
                    <a:pt x="15" y="25"/>
                  </a:cubicBezTo>
                  <a:cubicBezTo>
                    <a:pt x="23" y="25"/>
                    <a:pt x="31" y="25"/>
                    <a:pt x="39" y="25"/>
                  </a:cubicBezTo>
                  <a:cubicBezTo>
                    <a:pt x="42" y="25"/>
                    <a:pt x="43" y="24"/>
                    <a:pt x="43" y="22"/>
                  </a:cubicBezTo>
                  <a:cubicBezTo>
                    <a:pt x="43" y="14"/>
                    <a:pt x="38" y="6"/>
                    <a:pt x="30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2" name="Freeform 505">
              <a:extLst>
                <a:ext uri="{FF2B5EF4-FFF2-40B4-BE49-F238E27FC236}">
                  <a16:creationId xmlns:a16="http://schemas.microsoft.com/office/drawing/2014/main" id="{5439AADF-6DF4-45D6-93E3-9960DE729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36" y="378"/>
              <a:ext cx="46" cy="72"/>
            </a:xfrm>
            <a:custGeom>
              <a:avLst/>
              <a:gdLst>
                <a:gd name="T0" fmla="*/ 39 w 46"/>
                <a:gd name="T1" fmla="*/ 21 h 72"/>
                <a:gd name="T2" fmla="*/ 23 w 46"/>
                <a:gd name="T3" fmla="*/ 5 h 72"/>
                <a:gd name="T4" fmla="*/ 14 w 46"/>
                <a:gd name="T5" fmla="*/ 16 h 72"/>
                <a:gd name="T6" fmla="*/ 27 w 46"/>
                <a:gd name="T7" fmla="*/ 29 h 72"/>
                <a:gd name="T8" fmla="*/ 46 w 46"/>
                <a:gd name="T9" fmla="*/ 50 h 72"/>
                <a:gd name="T10" fmla="*/ 21 w 46"/>
                <a:gd name="T11" fmla="*/ 72 h 72"/>
                <a:gd name="T12" fmla="*/ 3 w 46"/>
                <a:gd name="T13" fmla="*/ 66 h 72"/>
                <a:gd name="T14" fmla="*/ 0 w 46"/>
                <a:gd name="T15" fmla="*/ 48 h 72"/>
                <a:gd name="T16" fmla="*/ 4 w 46"/>
                <a:gd name="T17" fmla="*/ 47 h 72"/>
                <a:gd name="T18" fmla="*/ 23 w 46"/>
                <a:gd name="T19" fmla="*/ 66 h 72"/>
                <a:gd name="T20" fmla="*/ 34 w 46"/>
                <a:gd name="T21" fmla="*/ 56 h 72"/>
                <a:gd name="T22" fmla="*/ 22 w 46"/>
                <a:gd name="T23" fmla="*/ 42 h 72"/>
                <a:gd name="T24" fmla="*/ 2 w 46"/>
                <a:gd name="T25" fmla="*/ 21 h 72"/>
                <a:gd name="T26" fmla="*/ 26 w 46"/>
                <a:gd name="T27" fmla="*/ 0 h 72"/>
                <a:gd name="T28" fmla="*/ 40 w 46"/>
                <a:gd name="T29" fmla="*/ 3 h 72"/>
                <a:gd name="T30" fmla="*/ 44 w 46"/>
                <a:gd name="T31" fmla="*/ 20 h 72"/>
                <a:gd name="T32" fmla="*/ 39 w 46"/>
                <a:gd name="T33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72">
                  <a:moveTo>
                    <a:pt x="39" y="21"/>
                  </a:moveTo>
                  <a:cubicBezTo>
                    <a:pt x="36" y="12"/>
                    <a:pt x="31" y="5"/>
                    <a:pt x="23" y="5"/>
                  </a:cubicBezTo>
                  <a:cubicBezTo>
                    <a:pt x="18" y="5"/>
                    <a:pt x="14" y="10"/>
                    <a:pt x="14" y="16"/>
                  </a:cubicBezTo>
                  <a:cubicBezTo>
                    <a:pt x="14" y="22"/>
                    <a:pt x="19" y="26"/>
                    <a:pt x="27" y="29"/>
                  </a:cubicBezTo>
                  <a:cubicBezTo>
                    <a:pt x="38" y="34"/>
                    <a:pt x="46" y="39"/>
                    <a:pt x="46" y="50"/>
                  </a:cubicBezTo>
                  <a:cubicBezTo>
                    <a:pt x="46" y="64"/>
                    <a:pt x="33" y="72"/>
                    <a:pt x="21" y="72"/>
                  </a:cubicBezTo>
                  <a:cubicBezTo>
                    <a:pt x="13" y="72"/>
                    <a:pt x="5" y="69"/>
                    <a:pt x="3" y="66"/>
                  </a:cubicBezTo>
                  <a:cubicBezTo>
                    <a:pt x="1" y="64"/>
                    <a:pt x="0" y="54"/>
                    <a:pt x="0" y="4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7" y="57"/>
                    <a:pt x="14" y="66"/>
                    <a:pt x="23" y="66"/>
                  </a:cubicBezTo>
                  <a:cubicBezTo>
                    <a:pt x="29" y="66"/>
                    <a:pt x="34" y="62"/>
                    <a:pt x="34" y="56"/>
                  </a:cubicBezTo>
                  <a:cubicBezTo>
                    <a:pt x="34" y="50"/>
                    <a:pt x="30" y="46"/>
                    <a:pt x="22" y="42"/>
                  </a:cubicBezTo>
                  <a:cubicBezTo>
                    <a:pt x="13" y="38"/>
                    <a:pt x="2" y="33"/>
                    <a:pt x="2" y="21"/>
                  </a:cubicBezTo>
                  <a:cubicBezTo>
                    <a:pt x="2" y="10"/>
                    <a:pt x="12" y="0"/>
                    <a:pt x="26" y="0"/>
                  </a:cubicBezTo>
                  <a:cubicBezTo>
                    <a:pt x="33" y="0"/>
                    <a:pt x="37" y="2"/>
                    <a:pt x="40" y="3"/>
                  </a:cubicBezTo>
                  <a:cubicBezTo>
                    <a:pt x="41" y="7"/>
                    <a:pt x="43" y="16"/>
                    <a:pt x="44" y="20"/>
                  </a:cubicBezTo>
                  <a:lnTo>
                    <a:pt x="39" y="2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3" name="Freeform 506">
              <a:extLst>
                <a:ext uri="{FF2B5EF4-FFF2-40B4-BE49-F238E27FC236}">
                  <a16:creationId xmlns:a16="http://schemas.microsoft.com/office/drawing/2014/main" id="{4F36DB49-4AED-4E40-85A4-4A44AB62E1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88" y="338"/>
              <a:ext cx="78" cy="110"/>
            </a:xfrm>
            <a:custGeom>
              <a:avLst/>
              <a:gdLst>
                <a:gd name="T0" fmla="*/ 56 w 78"/>
                <a:gd name="T1" fmla="*/ 110 h 110"/>
                <a:gd name="T2" fmla="*/ 31 w 78"/>
                <a:gd name="T3" fmla="*/ 80 h 110"/>
                <a:gd name="T4" fmla="*/ 27 w 78"/>
                <a:gd name="T5" fmla="*/ 76 h 110"/>
                <a:gd name="T6" fmla="*/ 25 w 78"/>
                <a:gd name="T7" fmla="*/ 77 h 110"/>
                <a:gd name="T8" fmla="*/ 25 w 78"/>
                <a:gd name="T9" fmla="*/ 94 h 110"/>
                <a:gd name="T10" fmla="*/ 36 w 78"/>
                <a:gd name="T11" fmla="*/ 106 h 110"/>
                <a:gd name="T12" fmla="*/ 36 w 78"/>
                <a:gd name="T13" fmla="*/ 110 h 110"/>
                <a:gd name="T14" fmla="*/ 0 w 78"/>
                <a:gd name="T15" fmla="*/ 110 h 110"/>
                <a:gd name="T16" fmla="*/ 0 w 78"/>
                <a:gd name="T17" fmla="*/ 106 h 110"/>
                <a:gd name="T18" fmla="*/ 11 w 78"/>
                <a:gd name="T19" fmla="*/ 94 h 110"/>
                <a:gd name="T20" fmla="*/ 11 w 78"/>
                <a:gd name="T21" fmla="*/ 21 h 110"/>
                <a:gd name="T22" fmla="*/ 1 w 78"/>
                <a:gd name="T23" fmla="*/ 9 h 110"/>
                <a:gd name="T24" fmla="*/ 1 w 78"/>
                <a:gd name="T25" fmla="*/ 6 h 110"/>
                <a:gd name="T26" fmla="*/ 25 w 78"/>
                <a:gd name="T27" fmla="*/ 0 h 110"/>
                <a:gd name="T28" fmla="*/ 25 w 78"/>
                <a:gd name="T29" fmla="*/ 72 h 110"/>
                <a:gd name="T30" fmla="*/ 34 w 78"/>
                <a:gd name="T31" fmla="*/ 67 h 110"/>
                <a:gd name="T32" fmla="*/ 45 w 78"/>
                <a:gd name="T33" fmla="*/ 54 h 110"/>
                <a:gd name="T34" fmla="*/ 40 w 78"/>
                <a:gd name="T35" fmla="*/ 47 h 110"/>
                <a:gd name="T36" fmla="*/ 40 w 78"/>
                <a:gd name="T37" fmla="*/ 43 h 110"/>
                <a:gd name="T38" fmla="*/ 72 w 78"/>
                <a:gd name="T39" fmla="*/ 41 h 110"/>
                <a:gd name="T40" fmla="*/ 72 w 78"/>
                <a:gd name="T41" fmla="*/ 45 h 110"/>
                <a:gd name="T42" fmla="*/ 52 w 78"/>
                <a:gd name="T43" fmla="*/ 54 h 110"/>
                <a:gd name="T44" fmla="*/ 39 w 78"/>
                <a:gd name="T45" fmla="*/ 69 h 110"/>
                <a:gd name="T46" fmla="*/ 63 w 78"/>
                <a:gd name="T47" fmla="*/ 97 h 110"/>
                <a:gd name="T48" fmla="*/ 78 w 78"/>
                <a:gd name="T49" fmla="*/ 106 h 110"/>
                <a:gd name="T50" fmla="*/ 78 w 78"/>
                <a:gd name="T51" fmla="*/ 110 h 110"/>
                <a:gd name="T52" fmla="*/ 56 w 78"/>
                <a:gd name="T5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110">
                  <a:moveTo>
                    <a:pt x="56" y="110"/>
                  </a:moveTo>
                  <a:cubicBezTo>
                    <a:pt x="49" y="103"/>
                    <a:pt x="40" y="90"/>
                    <a:pt x="31" y="80"/>
                  </a:cubicBezTo>
                  <a:cubicBezTo>
                    <a:pt x="29" y="77"/>
                    <a:pt x="28" y="76"/>
                    <a:pt x="27" y="76"/>
                  </a:cubicBezTo>
                  <a:cubicBezTo>
                    <a:pt x="26" y="76"/>
                    <a:pt x="25" y="76"/>
                    <a:pt x="25" y="77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104"/>
                    <a:pt x="26" y="105"/>
                    <a:pt x="36" y="106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5"/>
                    <a:pt x="11" y="104"/>
                    <a:pt x="11" y="9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1"/>
                    <a:pt x="10" y="10"/>
                    <a:pt x="1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5"/>
                    <a:pt x="18" y="2"/>
                    <a:pt x="25" y="0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9" y="72"/>
                    <a:pt x="32" y="70"/>
                    <a:pt x="34" y="67"/>
                  </a:cubicBezTo>
                  <a:cubicBezTo>
                    <a:pt x="38" y="64"/>
                    <a:pt x="42" y="58"/>
                    <a:pt x="45" y="54"/>
                  </a:cubicBezTo>
                  <a:cubicBezTo>
                    <a:pt x="48" y="49"/>
                    <a:pt x="47" y="48"/>
                    <a:pt x="40" y="47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7"/>
                    <a:pt x="58" y="49"/>
                    <a:pt x="52" y="54"/>
                  </a:cubicBezTo>
                  <a:cubicBezTo>
                    <a:pt x="48" y="58"/>
                    <a:pt x="45" y="61"/>
                    <a:pt x="39" y="69"/>
                  </a:cubicBezTo>
                  <a:cubicBezTo>
                    <a:pt x="43" y="74"/>
                    <a:pt x="58" y="92"/>
                    <a:pt x="63" y="97"/>
                  </a:cubicBezTo>
                  <a:cubicBezTo>
                    <a:pt x="68" y="103"/>
                    <a:pt x="72" y="105"/>
                    <a:pt x="78" y="106"/>
                  </a:cubicBezTo>
                  <a:cubicBezTo>
                    <a:pt x="78" y="110"/>
                    <a:pt x="78" y="110"/>
                    <a:pt x="78" y="110"/>
                  </a:cubicBezTo>
                  <a:lnTo>
                    <a:pt x="56" y="11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4" name="Freeform 507">
              <a:extLst>
                <a:ext uri="{FF2B5EF4-FFF2-40B4-BE49-F238E27FC236}">
                  <a16:creationId xmlns:a16="http://schemas.microsoft.com/office/drawing/2014/main" id="{1458A088-59BD-49FA-9A92-3C84792080B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969" y="343"/>
              <a:ext cx="62" cy="107"/>
            </a:xfrm>
            <a:custGeom>
              <a:avLst/>
              <a:gdLst>
                <a:gd name="T0" fmla="*/ 48 w 62"/>
                <a:gd name="T1" fmla="*/ 107 h 107"/>
                <a:gd name="T2" fmla="*/ 40 w 62"/>
                <a:gd name="T3" fmla="*/ 104 h 107"/>
                <a:gd name="T4" fmla="*/ 37 w 62"/>
                <a:gd name="T5" fmla="*/ 97 h 107"/>
                <a:gd name="T6" fmla="*/ 19 w 62"/>
                <a:gd name="T7" fmla="*/ 107 h 107"/>
                <a:gd name="T8" fmla="*/ 0 w 62"/>
                <a:gd name="T9" fmla="*/ 88 h 107"/>
                <a:gd name="T10" fmla="*/ 12 w 62"/>
                <a:gd name="T11" fmla="*/ 73 h 107"/>
                <a:gd name="T12" fmla="*/ 36 w 62"/>
                <a:gd name="T13" fmla="*/ 62 h 107"/>
                <a:gd name="T14" fmla="*/ 36 w 62"/>
                <a:gd name="T15" fmla="*/ 59 h 107"/>
                <a:gd name="T16" fmla="*/ 24 w 62"/>
                <a:gd name="T17" fmla="*/ 42 h 107"/>
                <a:gd name="T18" fmla="*/ 17 w 62"/>
                <a:gd name="T19" fmla="*/ 45 h 107"/>
                <a:gd name="T20" fmla="*/ 13 w 62"/>
                <a:gd name="T21" fmla="*/ 56 h 107"/>
                <a:gd name="T22" fmla="*/ 8 w 62"/>
                <a:gd name="T23" fmla="*/ 59 h 107"/>
                <a:gd name="T24" fmla="*/ 1 w 62"/>
                <a:gd name="T25" fmla="*/ 53 h 107"/>
                <a:gd name="T26" fmla="*/ 6 w 62"/>
                <a:gd name="T27" fmla="*/ 46 h 107"/>
                <a:gd name="T28" fmla="*/ 29 w 62"/>
                <a:gd name="T29" fmla="*/ 35 h 107"/>
                <a:gd name="T30" fmla="*/ 42 w 62"/>
                <a:gd name="T31" fmla="*/ 40 h 107"/>
                <a:gd name="T32" fmla="*/ 49 w 62"/>
                <a:gd name="T33" fmla="*/ 59 h 107"/>
                <a:gd name="T34" fmla="*/ 49 w 62"/>
                <a:gd name="T35" fmla="*/ 87 h 107"/>
                <a:gd name="T36" fmla="*/ 55 w 62"/>
                <a:gd name="T37" fmla="*/ 96 h 107"/>
                <a:gd name="T38" fmla="*/ 60 w 62"/>
                <a:gd name="T39" fmla="*/ 94 h 107"/>
                <a:gd name="T40" fmla="*/ 62 w 62"/>
                <a:gd name="T41" fmla="*/ 99 h 107"/>
                <a:gd name="T42" fmla="*/ 48 w 62"/>
                <a:gd name="T43" fmla="*/ 107 h 107"/>
                <a:gd name="T44" fmla="*/ 36 w 62"/>
                <a:gd name="T45" fmla="*/ 68 h 107"/>
                <a:gd name="T46" fmla="*/ 23 w 62"/>
                <a:gd name="T47" fmla="*/ 74 h 107"/>
                <a:gd name="T48" fmla="*/ 14 w 62"/>
                <a:gd name="T49" fmla="*/ 85 h 107"/>
                <a:gd name="T50" fmla="*/ 25 w 62"/>
                <a:gd name="T51" fmla="*/ 97 h 107"/>
                <a:gd name="T52" fmla="*/ 36 w 62"/>
                <a:gd name="T53" fmla="*/ 92 h 107"/>
                <a:gd name="T54" fmla="*/ 36 w 62"/>
                <a:gd name="T55" fmla="*/ 68 h 107"/>
                <a:gd name="T56" fmla="*/ 22 w 62"/>
                <a:gd name="T57" fmla="*/ 27 h 107"/>
                <a:gd name="T58" fmla="*/ 32 w 62"/>
                <a:gd name="T59" fmla="*/ 2 h 107"/>
                <a:gd name="T60" fmla="*/ 45 w 62"/>
                <a:gd name="T61" fmla="*/ 1 h 107"/>
                <a:gd name="T62" fmla="*/ 45 w 62"/>
                <a:gd name="T63" fmla="*/ 2 h 107"/>
                <a:gd name="T64" fmla="*/ 26 w 62"/>
                <a:gd name="T65" fmla="*/ 29 h 107"/>
                <a:gd name="T66" fmla="*/ 22 w 62"/>
                <a:gd name="T67" fmla="*/ 2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" h="107">
                  <a:moveTo>
                    <a:pt x="48" y="107"/>
                  </a:moveTo>
                  <a:cubicBezTo>
                    <a:pt x="45" y="107"/>
                    <a:pt x="42" y="105"/>
                    <a:pt x="40" y="104"/>
                  </a:cubicBezTo>
                  <a:cubicBezTo>
                    <a:pt x="38" y="102"/>
                    <a:pt x="37" y="99"/>
                    <a:pt x="37" y="97"/>
                  </a:cubicBezTo>
                  <a:cubicBezTo>
                    <a:pt x="30" y="101"/>
                    <a:pt x="23" y="107"/>
                    <a:pt x="19" y="107"/>
                  </a:cubicBezTo>
                  <a:cubicBezTo>
                    <a:pt x="7" y="107"/>
                    <a:pt x="0" y="97"/>
                    <a:pt x="0" y="88"/>
                  </a:cubicBezTo>
                  <a:cubicBezTo>
                    <a:pt x="0" y="80"/>
                    <a:pt x="4" y="75"/>
                    <a:pt x="12" y="73"/>
                  </a:cubicBezTo>
                  <a:cubicBezTo>
                    <a:pt x="21" y="69"/>
                    <a:pt x="33" y="65"/>
                    <a:pt x="36" y="62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49"/>
                    <a:pt x="31" y="42"/>
                    <a:pt x="24" y="42"/>
                  </a:cubicBezTo>
                  <a:cubicBezTo>
                    <a:pt x="21" y="42"/>
                    <a:pt x="19" y="43"/>
                    <a:pt x="17" y="45"/>
                  </a:cubicBezTo>
                  <a:cubicBezTo>
                    <a:pt x="15" y="47"/>
                    <a:pt x="14" y="51"/>
                    <a:pt x="13" y="56"/>
                  </a:cubicBezTo>
                  <a:cubicBezTo>
                    <a:pt x="12" y="58"/>
                    <a:pt x="10" y="59"/>
                    <a:pt x="8" y="59"/>
                  </a:cubicBezTo>
                  <a:cubicBezTo>
                    <a:pt x="5" y="59"/>
                    <a:pt x="1" y="56"/>
                    <a:pt x="1" y="53"/>
                  </a:cubicBezTo>
                  <a:cubicBezTo>
                    <a:pt x="1" y="50"/>
                    <a:pt x="3" y="49"/>
                    <a:pt x="6" y="46"/>
                  </a:cubicBezTo>
                  <a:cubicBezTo>
                    <a:pt x="10" y="43"/>
                    <a:pt x="20" y="37"/>
                    <a:pt x="29" y="35"/>
                  </a:cubicBezTo>
                  <a:cubicBezTo>
                    <a:pt x="34" y="35"/>
                    <a:pt x="39" y="37"/>
                    <a:pt x="42" y="40"/>
                  </a:cubicBezTo>
                  <a:cubicBezTo>
                    <a:pt x="48" y="44"/>
                    <a:pt x="49" y="51"/>
                    <a:pt x="49" y="59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94"/>
                    <a:pt x="52" y="96"/>
                    <a:pt x="55" y="96"/>
                  </a:cubicBezTo>
                  <a:cubicBezTo>
                    <a:pt x="56" y="96"/>
                    <a:pt x="59" y="95"/>
                    <a:pt x="60" y="94"/>
                  </a:cubicBezTo>
                  <a:cubicBezTo>
                    <a:pt x="62" y="99"/>
                    <a:pt x="62" y="99"/>
                    <a:pt x="62" y="99"/>
                  </a:cubicBezTo>
                  <a:lnTo>
                    <a:pt x="48" y="107"/>
                  </a:lnTo>
                  <a:close/>
                  <a:moveTo>
                    <a:pt x="36" y="68"/>
                  </a:moveTo>
                  <a:cubicBezTo>
                    <a:pt x="33" y="69"/>
                    <a:pt x="27" y="72"/>
                    <a:pt x="23" y="74"/>
                  </a:cubicBezTo>
                  <a:cubicBezTo>
                    <a:pt x="17" y="77"/>
                    <a:pt x="14" y="79"/>
                    <a:pt x="14" y="85"/>
                  </a:cubicBezTo>
                  <a:cubicBezTo>
                    <a:pt x="14" y="93"/>
                    <a:pt x="20" y="97"/>
                    <a:pt x="25" y="97"/>
                  </a:cubicBezTo>
                  <a:cubicBezTo>
                    <a:pt x="29" y="97"/>
                    <a:pt x="33" y="95"/>
                    <a:pt x="36" y="92"/>
                  </a:cubicBezTo>
                  <a:lnTo>
                    <a:pt x="36" y="68"/>
                  </a:lnTo>
                  <a:close/>
                  <a:moveTo>
                    <a:pt x="22" y="27"/>
                  </a:moveTo>
                  <a:cubicBezTo>
                    <a:pt x="24" y="20"/>
                    <a:pt x="30" y="5"/>
                    <a:pt x="32" y="2"/>
                  </a:cubicBezTo>
                  <a:cubicBezTo>
                    <a:pt x="33" y="2"/>
                    <a:pt x="43" y="0"/>
                    <a:pt x="45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26" y="29"/>
                    <a:pt x="26" y="29"/>
                    <a:pt x="26" y="29"/>
                  </a:cubicBezTo>
                  <a:lnTo>
                    <a:pt x="22" y="2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5" name="Freeform 508">
              <a:extLst>
                <a:ext uri="{FF2B5EF4-FFF2-40B4-BE49-F238E27FC236}">
                  <a16:creationId xmlns:a16="http://schemas.microsoft.com/office/drawing/2014/main" id="{902DD58A-6F0B-4F1E-9459-EE1C6A1320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72" y="343"/>
              <a:ext cx="47" cy="107"/>
            </a:xfrm>
            <a:custGeom>
              <a:avLst/>
              <a:gdLst>
                <a:gd name="T0" fmla="*/ 40 w 47"/>
                <a:gd name="T1" fmla="*/ 56 h 107"/>
                <a:gd name="T2" fmla="*/ 24 w 47"/>
                <a:gd name="T3" fmla="*/ 40 h 107"/>
                <a:gd name="T4" fmla="*/ 14 w 47"/>
                <a:gd name="T5" fmla="*/ 51 h 107"/>
                <a:gd name="T6" fmla="*/ 27 w 47"/>
                <a:gd name="T7" fmla="*/ 64 h 107"/>
                <a:gd name="T8" fmla="*/ 47 w 47"/>
                <a:gd name="T9" fmla="*/ 85 h 107"/>
                <a:gd name="T10" fmla="*/ 21 w 47"/>
                <a:gd name="T11" fmla="*/ 107 h 107"/>
                <a:gd name="T12" fmla="*/ 3 w 47"/>
                <a:gd name="T13" fmla="*/ 101 h 107"/>
                <a:gd name="T14" fmla="*/ 0 w 47"/>
                <a:gd name="T15" fmla="*/ 83 h 107"/>
                <a:gd name="T16" fmla="*/ 5 w 47"/>
                <a:gd name="T17" fmla="*/ 82 h 107"/>
                <a:gd name="T18" fmla="*/ 24 w 47"/>
                <a:gd name="T19" fmla="*/ 101 h 107"/>
                <a:gd name="T20" fmla="*/ 34 w 47"/>
                <a:gd name="T21" fmla="*/ 91 h 107"/>
                <a:gd name="T22" fmla="*/ 22 w 47"/>
                <a:gd name="T23" fmla="*/ 77 h 107"/>
                <a:gd name="T24" fmla="*/ 3 w 47"/>
                <a:gd name="T25" fmla="*/ 56 h 107"/>
                <a:gd name="T26" fmla="*/ 27 w 47"/>
                <a:gd name="T27" fmla="*/ 35 h 107"/>
                <a:gd name="T28" fmla="*/ 41 w 47"/>
                <a:gd name="T29" fmla="*/ 38 h 107"/>
                <a:gd name="T30" fmla="*/ 44 w 47"/>
                <a:gd name="T31" fmla="*/ 55 h 107"/>
                <a:gd name="T32" fmla="*/ 40 w 47"/>
                <a:gd name="T33" fmla="*/ 56 h 107"/>
                <a:gd name="T34" fmla="*/ 41 w 47"/>
                <a:gd name="T35" fmla="*/ 3 h 107"/>
                <a:gd name="T36" fmla="*/ 26 w 47"/>
                <a:gd name="T37" fmla="*/ 28 h 107"/>
                <a:gd name="T38" fmla="*/ 22 w 47"/>
                <a:gd name="T39" fmla="*/ 28 h 107"/>
                <a:gd name="T40" fmla="*/ 6 w 47"/>
                <a:gd name="T41" fmla="*/ 3 h 107"/>
                <a:gd name="T42" fmla="*/ 10 w 47"/>
                <a:gd name="T43" fmla="*/ 0 h 107"/>
                <a:gd name="T44" fmla="*/ 24 w 47"/>
                <a:gd name="T45" fmla="*/ 15 h 107"/>
                <a:gd name="T46" fmla="*/ 38 w 47"/>
                <a:gd name="T47" fmla="*/ 0 h 107"/>
                <a:gd name="T48" fmla="*/ 41 w 47"/>
                <a:gd name="T49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107">
                  <a:moveTo>
                    <a:pt x="40" y="56"/>
                  </a:moveTo>
                  <a:cubicBezTo>
                    <a:pt x="37" y="47"/>
                    <a:pt x="31" y="40"/>
                    <a:pt x="24" y="40"/>
                  </a:cubicBezTo>
                  <a:cubicBezTo>
                    <a:pt x="18" y="40"/>
                    <a:pt x="14" y="45"/>
                    <a:pt x="14" y="51"/>
                  </a:cubicBezTo>
                  <a:cubicBezTo>
                    <a:pt x="14" y="57"/>
                    <a:pt x="20" y="61"/>
                    <a:pt x="27" y="64"/>
                  </a:cubicBezTo>
                  <a:cubicBezTo>
                    <a:pt x="39" y="69"/>
                    <a:pt x="47" y="74"/>
                    <a:pt x="47" y="85"/>
                  </a:cubicBezTo>
                  <a:cubicBezTo>
                    <a:pt x="47" y="99"/>
                    <a:pt x="33" y="107"/>
                    <a:pt x="21" y="107"/>
                  </a:cubicBezTo>
                  <a:cubicBezTo>
                    <a:pt x="13" y="107"/>
                    <a:pt x="6" y="104"/>
                    <a:pt x="3" y="101"/>
                  </a:cubicBezTo>
                  <a:cubicBezTo>
                    <a:pt x="2" y="99"/>
                    <a:pt x="0" y="89"/>
                    <a:pt x="0" y="83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7" y="92"/>
                    <a:pt x="14" y="101"/>
                    <a:pt x="24" y="101"/>
                  </a:cubicBezTo>
                  <a:cubicBezTo>
                    <a:pt x="29" y="101"/>
                    <a:pt x="34" y="97"/>
                    <a:pt x="34" y="91"/>
                  </a:cubicBezTo>
                  <a:cubicBezTo>
                    <a:pt x="34" y="85"/>
                    <a:pt x="30" y="81"/>
                    <a:pt x="22" y="77"/>
                  </a:cubicBezTo>
                  <a:cubicBezTo>
                    <a:pt x="13" y="73"/>
                    <a:pt x="3" y="68"/>
                    <a:pt x="3" y="56"/>
                  </a:cubicBezTo>
                  <a:cubicBezTo>
                    <a:pt x="3" y="45"/>
                    <a:pt x="12" y="35"/>
                    <a:pt x="27" y="35"/>
                  </a:cubicBezTo>
                  <a:cubicBezTo>
                    <a:pt x="33" y="35"/>
                    <a:pt x="37" y="37"/>
                    <a:pt x="41" y="38"/>
                  </a:cubicBezTo>
                  <a:cubicBezTo>
                    <a:pt x="42" y="42"/>
                    <a:pt x="43" y="51"/>
                    <a:pt x="44" y="55"/>
                  </a:cubicBezTo>
                  <a:lnTo>
                    <a:pt x="40" y="56"/>
                  </a:lnTo>
                  <a:close/>
                  <a:moveTo>
                    <a:pt x="41" y="3"/>
                  </a:moveTo>
                  <a:cubicBezTo>
                    <a:pt x="35" y="12"/>
                    <a:pt x="31" y="20"/>
                    <a:pt x="26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7" y="20"/>
                    <a:pt x="12" y="12"/>
                    <a:pt x="6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5"/>
                    <a:pt x="20" y="10"/>
                    <a:pt x="24" y="15"/>
                  </a:cubicBezTo>
                  <a:cubicBezTo>
                    <a:pt x="28" y="10"/>
                    <a:pt x="32" y="5"/>
                    <a:pt x="38" y="0"/>
                  </a:cubicBezTo>
                  <a:lnTo>
                    <a:pt x="41" y="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6" name="Freeform 509">
              <a:extLst>
                <a:ext uri="{FF2B5EF4-FFF2-40B4-BE49-F238E27FC236}">
                  <a16:creationId xmlns:a16="http://schemas.microsoft.com/office/drawing/2014/main" id="{9F4B2CB7-7EDB-4943-A119-7D3BF8254A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25" y="338"/>
              <a:ext cx="77" cy="110"/>
            </a:xfrm>
            <a:custGeom>
              <a:avLst/>
              <a:gdLst>
                <a:gd name="T0" fmla="*/ 55 w 77"/>
                <a:gd name="T1" fmla="*/ 110 h 110"/>
                <a:gd name="T2" fmla="*/ 31 w 77"/>
                <a:gd name="T3" fmla="*/ 80 h 110"/>
                <a:gd name="T4" fmla="*/ 26 w 77"/>
                <a:gd name="T5" fmla="*/ 76 h 110"/>
                <a:gd name="T6" fmla="*/ 24 w 77"/>
                <a:gd name="T7" fmla="*/ 77 h 110"/>
                <a:gd name="T8" fmla="*/ 24 w 77"/>
                <a:gd name="T9" fmla="*/ 94 h 110"/>
                <a:gd name="T10" fmla="*/ 35 w 77"/>
                <a:gd name="T11" fmla="*/ 106 h 110"/>
                <a:gd name="T12" fmla="*/ 35 w 77"/>
                <a:gd name="T13" fmla="*/ 110 h 110"/>
                <a:gd name="T14" fmla="*/ 0 w 77"/>
                <a:gd name="T15" fmla="*/ 110 h 110"/>
                <a:gd name="T16" fmla="*/ 0 w 77"/>
                <a:gd name="T17" fmla="*/ 106 h 110"/>
                <a:gd name="T18" fmla="*/ 11 w 77"/>
                <a:gd name="T19" fmla="*/ 94 h 110"/>
                <a:gd name="T20" fmla="*/ 11 w 77"/>
                <a:gd name="T21" fmla="*/ 21 h 110"/>
                <a:gd name="T22" fmla="*/ 1 w 77"/>
                <a:gd name="T23" fmla="*/ 9 h 110"/>
                <a:gd name="T24" fmla="*/ 1 w 77"/>
                <a:gd name="T25" fmla="*/ 6 h 110"/>
                <a:gd name="T26" fmla="*/ 24 w 77"/>
                <a:gd name="T27" fmla="*/ 0 h 110"/>
                <a:gd name="T28" fmla="*/ 24 w 77"/>
                <a:gd name="T29" fmla="*/ 72 h 110"/>
                <a:gd name="T30" fmla="*/ 34 w 77"/>
                <a:gd name="T31" fmla="*/ 67 h 110"/>
                <a:gd name="T32" fmla="*/ 44 w 77"/>
                <a:gd name="T33" fmla="*/ 54 h 110"/>
                <a:gd name="T34" fmla="*/ 40 w 77"/>
                <a:gd name="T35" fmla="*/ 47 h 110"/>
                <a:gd name="T36" fmla="*/ 40 w 77"/>
                <a:gd name="T37" fmla="*/ 43 h 110"/>
                <a:gd name="T38" fmla="*/ 71 w 77"/>
                <a:gd name="T39" fmla="*/ 41 h 110"/>
                <a:gd name="T40" fmla="*/ 71 w 77"/>
                <a:gd name="T41" fmla="*/ 45 h 110"/>
                <a:gd name="T42" fmla="*/ 52 w 77"/>
                <a:gd name="T43" fmla="*/ 54 h 110"/>
                <a:gd name="T44" fmla="*/ 39 w 77"/>
                <a:gd name="T45" fmla="*/ 69 h 110"/>
                <a:gd name="T46" fmla="*/ 62 w 77"/>
                <a:gd name="T47" fmla="*/ 97 h 110"/>
                <a:gd name="T48" fmla="*/ 77 w 77"/>
                <a:gd name="T49" fmla="*/ 106 h 110"/>
                <a:gd name="T50" fmla="*/ 77 w 77"/>
                <a:gd name="T51" fmla="*/ 110 h 110"/>
                <a:gd name="T52" fmla="*/ 55 w 77"/>
                <a:gd name="T5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110">
                  <a:moveTo>
                    <a:pt x="55" y="110"/>
                  </a:moveTo>
                  <a:cubicBezTo>
                    <a:pt x="48" y="103"/>
                    <a:pt x="39" y="90"/>
                    <a:pt x="31" y="80"/>
                  </a:cubicBezTo>
                  <a:cubicBezTo>
                    <a:pt x="29" y="77"/>
                    <a:pt x="28" y="76"/>
                    <a:pt x="26" y="76"/>
                  </a:cubicBezTo>
                  <a:cubicBezTo>
                    <a:pt x="26" y="76"/>
                    <a:pt x="25" y="76"/>
                    <a:pt x="24" y="77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104"/>
                    <a:pt x="25" y="105"/>
                    <a:pt x="35" y="106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5"/>
                    <a:pt x="11" y="104"/>
                    <a:pt x="11" y="9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1"/>
                    <a:pt x="10" y="10"/>
                    <a:pt x="1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5"/>
                    <a:pt x="17" y="2"/>
                    <a:pt x="24" y="0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9" y="72"/>
                    <a:pt x="31" y="70"/>
                    <a:pt x="34" y="67"/>
                  </a:cubicBezTo>
                  <a:cubicBezTo>
                    <a:pt x="37" y="64"/>
                    <a:pt x="42" y="58"/>
                    <a:pt x="44" y="54"/>
                  </a:cubicBezTo>
                  <a:cubicBezTo>
                    <a:pt x="47" y="49"/>
                    <a:pt x="47" y="48"/>
                    <a:pt x="40" y="47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61" y="47"/>
                    <a:pt x="57" y="49"/>
                    <a:pt x="52" y="54"/>
                  </a:cubicBezTo>
                  <a:cubicBezTo>
                    <a:pt x="48" y="58"/>
                    <a:pt x="45" y="61"/>
                    <a:pt x="39" y="69"/>
                  </a:cubicBezTo>
                  <a:cubicBezTo>
                    <a:pt x="42" y="74"/>
                    <a:pt x="57" y="92"/>
                    <a:pt x="62" y="97"/>
                  </a:cubicBezTo>
                  <a:cubicBezTo>
                    <a:pt x="68" y="103"/>
                    <a:pt x="72" y="105"/>
                    <a:pt x="77" y="106"/>
                  </a:cubicBezTo>
                  <a:cubicBezTo>
                    <a:pt x="77" y="110"/>
                    <a:pt x="77" y="110"/>
                    <a:pt x="77" y="110"/>
                  </a:cubicBezTo>
                  <a:lnTo>
                    <a:pt x="55" y="11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7" name="Freeform 510">
              <a:extLst>
                <a:ext uri="{FF2B5EF4-FFF2-40B4-BE49-F238E27FC236}">
                  <a16:creationId xmlns:a16="http://schemas.microsoft.com/office/drawing/2014/main" id="{8D52C4D1-27DA-4493-90F3-A27D3664D5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04" y="378"/>
              <a:ext cx="68" cy="72"/>
            </a:xfrm>
            <a:custGeom>
              <a:avLst/>
              <a:gdLst>
                <a:gd name="T0" fmla="*/ 34 w 68"/>
                <a:gd name="T1" fmla="*/ 0 h 72"/>
                <a:gd name="T2" fmla="*/ 68 w 68"/>
                <a:gd name="T3" fmla="*/ 35 h 72"/>
                <a:gd name="T4" fmla="*/ 34 w 68"/>
                <a:gd name="T5" fmla="*/ 72 h 72"/>
                <a:gd name="T6" fmla="*/ 0 w 68"/>
                <a:gd name="T7" fmla="*/ 38 h 72"/>
                <a:gd name="T8" fmla="*/ 34 w 68"/>
                <a:gd name="T9" fmla="*/ 0 h 72"/>
                <a:gd name="T10" fmla="*/ 32 w 68"/>
                <a:gd name="T11" fmla="*/ 6 h 72"/>
                <a:gd name="T12" fmla="*/ 16 w 68"/>
                <a:gd name="T13" fmla="*/ 32 h 72"/>
                <a:gd name="T14" fmla="*/ 36 w 68"/>
                <a:gd name="T15" fmla="*/ 66 h 72"/>
                <a:gd name="T16" fmla="*/ 52 w 68"/>
                <a:gd name="T17" fmla="*/ 38 h 72"/>
                <a:gd name="T18" fmla="*/ 32 w 68"/>
                <a:gd name="T19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2">
                  <a:moveTo>
                    <a:pt x="34" y="0"/>
                  </a:moveTo>
                  <a:cubicBezTo>
                    <a:pt x="54" y="0"/>
                    <a:pt x="68" y="16"/>
                    <a:pt x="68" y="35"/>
                  </a:cubicBezTo>
                  <a:cubicBezTo>
                    <a:pt x="68" y="60"/>
                    <a:pt x="50" y="72"/>
                    <a:pt x="34" y="72"/>
                  </a:cubicBezTo>
                  <a:cubicBezTo>
                    <a:pt x="12" y="72"/>
                    <a:pt x="0" y="54"/>
                    <a:pt x="0" y="38"/>
                  </a:cubicBezTo>
                  <a:cubicBezTo>
                    <a:pt x="0" y="12"/>
                    <a:pt x="20" y="0"/>
                    <a:pt x="34" y="0"/>
                  </a:cubicBezTo>
                  <a:close/>
                  <a:moveTo>
                    <a:pt x="32" y="6"/>
                  </a:moveTo>
                  <a:cubicBezTo>
                    <a:pt x="23" y="6"/>
                    <a:pt x="16" y="15"/>
                    <a:pt x="16" y="32"/>
                  </a:cubicBezTo>
                  <a:cubicBezTo>
                    <a:pt x="16" y="52"/>
                    <a:pt x="23" y="66"/>
                    <a:pt x="36" y="66"/>
                  </a:cubicBezTo>
                  <a:cubicBezTo>
                    <a:pt x="44" y="66"/>
                    <a:pt x="52" y="60"/>
                    <a:pt x="52" y="38"/>
                  </a:cubicBezTo>
                  <a:cubicBezTo>
                    <a:pt x="52" y="20"/>
                    <a:pt x="45" y="6"/>
                    <a:pt x="32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8" name="Freeform 511">
              <a:extLst>
                <a:ext uri="{FF2B5EF4-FFF2-40B4-BE49-F238E27FC236}">
                  <a16:creationId xmlns:a16="http://schemas.microsoft.com/office/drawing/2014/main" id="{E19CB117-7B1A-4345-A3E0-AB47924AA7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9" y="338"/>
              <a:ext cx="35" cy="110"/>
            </a:xfrm>
            <a:custGeom>
              <a:avLst/>
              <a:gdLst>
                <a:gd name="T0" fmla="*/ 0 w 35"/>
                <a:gd name="T1" fmla="*/ 110 h 110"/>
                <a:gd name="T2" fmla="*/ 0 w 35"/>
                <a:gd name="T3" fmla="*/ 106 h 110"/>
                <a:gd name="T4" fmla="*/ 10 w 35"/>
                <a:gd name="T5" fmla="*/ 94 h 110"/>
                <a:gd name="T6" fmla="*/ 10 w 35"/>
                <a:gd name="T7" fmla="*/ 21 h 110"/>
                <a:gd name="T8" fmla="*/ 0 w 35"/>
                <a:gd name="T9" fmla="*/ 9 h 110"/>
                <a:gd name="T10" fmla="*/ 0 w 35"/>
                <a:gd name="T11" fmla="*/ 6 h 110"/>
                <a:gd name="T12" fmla="*/ 24 w 35"/>
                <a:gd name="T13" fmla="*/ 0 h 110"/>
                <a:gd name="T14" fmla="*/ 24 w 35"/>
                <a:gd name="T15" fmla="*/ 94 h 110"/>
                <a:gd name="T16" fmla="*/ 35 w 35"/>
                <a:gd name="T17" fmla="*/ 106 h 110"/>
                <a:gd name="T18" fmla="*/ 35 w 35"/>
                <a:gd name="T19" fmla="*/ 110 h 110"/>
                <a:gd name="T20" fmla="*/ 0 w 35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10">
                  <a:moveTo>
                    <a:pt x="0" y="11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9" y="105"/>
                    <a:pt x="10" y="104"/>
                    <a:pt x="10" y="94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1"/>
                    <a:pt x="10" y="10"/>
                    <a:pt x="0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8" y="5"/>
                    <a:pt x="18" y="2"/>
                    <a:pt x="24" y="0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104"/>
                    <a:pt x="25" y="105"/>
                    <a:pt x="35" y="106"/>
                  </a:cubicBezTo>
                  <a:cubicBezTo>
                    <a:pt x="35" y="110"/>
                    <a:pt x="35" y="110"/>
                    <a:pt x="35" y="11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9" name="Freeform 512">
              <a:extLst>
                <a:ext uri="{FF2B5EF4-FFF2-40B4-BE49-F238E27FC236}">
                  <a16:creationId xmlns:a16="http://schemas.microsoft.com/office/drawing/2014/main" id="{BA27AE17-DF38-4A94-802B-7379686FDB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21" y="378"/>
              <a:ext cx="77" cy="70"/>
            </a:xfrm>
            <a:custGeom>
              <a:avLst/>
              <a:gdLst>
                <a:gd name="T0" fmla="*/ 44 w 77"/>
                <a:gd name="T1" fmla="*/ 70 h 70"/>
                <a:gd name="T2" fmla="*/ 44 w 77"/>
                <a:gd name="T3" fmla="*/ 66 h 70"/>
                <a:gd name="T4" fmla="*/ 53 w 77"/>
                <a:gd name="T5" fmla="*/ 53 h 70"/>
                <a:gd name="T6" fmla="*/ 53 w 77"/>
                <a:gd name="T7" fmla="*/ 27 h 70"/>
                <a:gd name="T8" fmla="*/ 40 w 77"/>
                <a:gd name="T9" fmla="*/ 10 h 70"/>
                <a:gd name="T10" fmla="*/ 24 w 77"/>
                <a:gd name="T11" fmla="*/ 17 h 70"/>
                <a:gd name="T12" fmla="*/ 24 w 77"/>
                <a:gd name="T13" fmla="*/ 54 h 70"/>
                <a:gd name="T14" fmla="*/ 34 w 77"/>
                <a:gd name="T15" fmla="*/ 66 h 70"/>
                <a:gd name="T16" fmla="*/ 34 w 77"/>
                <a:gd name="T17" fmla="*/ 70 h 70"/>
                <a:gd name="T18" fmla="*/ 0 w 77"/>
                <a:gd name="T19" fmla="*/ 70 h 70"/>
                <a:gd name="T20" fmla="*/ 0 w 77"/>
                <a:gd name="T21" fmla="*/ 66 h 70"/>
                <a:gd name="T22" fmla="*/ 11 w 77"/>
                <a:gd name="T23" fmla="*/ 54 h 70"/>
                <a:gd name="T24" fmla="*/ 11 w 77"/>
                <a:gd name="T25" fmla="*/ 22 h 70"/>
                <a:gd name="T26" fmla="*/ 1 w 77"/>
                <a:gd name="T27" fmla="*/ 10 h 70"/>
                <a:gd name="T28" fmla="*/ 1 w 77"/>
                <a:gd name="T29" fmla="*/ 6 h 70"/>
                <a:gd name="T30" fmla="*/ 24 w 77"/>
                <a:gd name="T31" fmla="*/ 0 h 70"/>
                <a:gd name="T32" fmla="*/ 24 w 77"/>
                <a:gd name="T33" fmla="*/ 12 h 70"/>
                <a:gd name="T34" fmla="*/ 34 w 77"/>
                <a:gd name="T35" fmla="*/ 5 h 70"/>
                <a:gd name="T36" fmla="*/ 47 w 77"/>
                <a:gd name="T37" fmla="*/ 0 h 70"/>
                <a:gd name="T38" fmla="*/ 67 w 77"/>
                <a:gd name="T39" fmla="*/ 24 h 70"/>
                <a:gd name="T40" fmla="*/ 67 w 77"/>
                <a:gd name="T41" fmla="*/ 54 h 70"/>
                <a:gd name="T42" fmla="*/ 77 w 77"/>
                <a:gd name="T43" fmla="*/ 66 h 70"/>
                <a:gd name="T44" fmla="*/ 77 w 77"/>
                <a:gd name="T45" fmla="*/ 70 h 70"/>
                <a:gd name="T46" fmla="*/ 44 w 77"/>
                <a:gd name="T4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0">
                  <a:moveTo>
                    <a:pt x="44" y="70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52" y="65"/>
                    <a:pt x="53" y="64"/>
                    <a:pt x="53" y="53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16"/>
                    <a:pt x="49" y="10"/>
                    <a:pt x="40" y="10"/>
                  </a:cubicBezTo>
                  <a:cubicBezTo>
                    <a:pt x="34" y="10"/>
                    <a:pt x="29" y="14"/>
                    <a:pt x="24" y="17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64"/>
                    <a:pt x="25" y="65"/>
                    <a:pt x="34" y="66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65"/>
                    <a:pt x="11" y="64"/>
                    <a:pt x="11" y="5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2"/>
                    <a:pt x="10" y="11"/>
                    <a:pt x="1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5"/>
                    <a:pt x="17" y="3"/>
                    <a:pt x="24" y="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7" y="10"/>
                    <a:pt x="30" y="7"/>
                    <a:pt x="34" y="5"/>
                  </a:cubicBezTo>
                  <a:cubicBezTo>
                    <a:pt x="39" y="2"/>
                    <a:pt x="42" y="0"/>
                    <a:pt x="47" y="0"/>
                  </a:cubicBezTo>
                  <a:cubicBezTo>
                    <a:pt x="59" y="0"/>
                    <a:pt x="67" y="9"/>
                    <a:pt x="67" y="2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64"/>
                    <a:pt x="68" y="65"/>
                    <a:pt x="77" y="66"/>
                  </a:cubicBezTo>
                  <a:cubicBezTo>
                    <a:pt x="77" y="70"/>
                    <a:pt x="77" y="70"/>
                    <a:pt x="77" y="70"/>
                  </a:cubicBezTo>
                  <a:lnTo>
                    <a:pt x="44" y="7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0" name="Freeform 513">
              <a:extLst>
                <a:ext uri="{FF2B5EF4-FFF2-40B4-BE49-F238E27FC236}">
                  <a16:creationId xmlns:a16="http://schemas.microsoft.com/office/drawing/2014/main" id="{E7748493-A9BF-4602-A8A6-138479EEB5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406" y="343"/>
              <a:ext cx="35" cy="105"/>
            </a:xfrm>
            <a:custGeom>
              <a:avLst/>
              <a:gdLst>
                <a:gd name="T0" fmla="*/ 0 w 35"/>
                <a:gd name="T1" fmla="*/ 105 h 105"/>
                <a:gd name="T2" fmla="*/ 0 w 35"/>
                <a:gd name="T3" fmla="*/ 101 h 105"/>
                <a:gd name="T4" fmla="*/ 10 w 35"/>
                <a:gd name="T5" fmla="*/ 88 h 105"/>
                <a:gd name="T6" fmla="*/ 10 w 35"/>
                <a:gd name="T7" fmla="*/ 57 h 105"/>
                <a:gd name="T8" fmla="*/ 1 w 35"/>
                <a:gd name="T9" fmla="*/ 45 h 105"/>
                <a:gd name="T10" fmla="*/ 1 w 35"/>
                <a:gd name="T11" fmla="*/ 41 h 105"/>
                <a:gd name="T12" fmla="*/ 24 w 35"/>
                <a:gd name="T13" fmla="*/ 35 h 105"/>
                <a:gd name="T14" fmla="*/ 24 w 35"/>
                <a:gd name="T15" fmla="*/ 88 h 105"/>
                <a:gd name="T16" fmla="*/ 35 w 35"/>
                <a:gd name="T17" fmla="*/ 101 h 105"/>
                <a:gd name="T18" fmla="*/ 35 w 35"/>
                <a:gd name="T19" fmla="*/ 105 h 105"/>
                <a:gd name="T20" fmla="*/ 0 w 35"/>
                <a:gd name="T21" fmla="*/ 105 h 105"/>
                <a:gd name="T22" fmla="*/ 10 w 35"/>
                <a:gd name="T23" fmla="*/ 27 h 105"/>
                <a:gd name="T24" fmla="*/ 20 w 35"/>
                <a:gd name="T25" fmla="*/ 2 h 105"/>
                <a:gd name="T26" fmla="*/ 34 w 35"/>
                <a:gd name="T27" fmla="*/ 1 h 105"/>
                <a:gd name="T28" fmla="*/ 34 w 35"/>
                <a:gd name="T29" fmla="*/ 2 h 105"/>
                <a:gd name="T30" fmla="*/ 15 w 35"/>
                <a:gd name="T31" fmla="*/ 29 h 105"/>
                <a:gd name="T32" fmla="*/ 10 w 35"/>
                <a:gd name="T33" fmla="*/ 2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05">
                  <a:moveTo>
                    <a:pt x="0" y="105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9" y="100"/>
                    <a:pt x="10" y="98"/>
                    <a:pt x="10" y="88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47"/>
                    <a:pt x="10" y="46"/>
                    <a:pt x="1" y="45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9" y="40"/>
                    <a:pt x="17" y="38"/>
                    <a:pt x="24" y="35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99"/>
                    <a:pt x="25" y="100"/>
                    <a:pt x="35" y="101"/>
                  </a:cubicBezTo>
                  <a:cubicBezTo>
                    <a:pt x="35" y="105"/>
                    <a:pt x="35" y="105"/>
                    <a:pt x="35" y="105"/>
                  </a:cubicBezTo>
                  <a:lnTo>
                    <a:pt x="0" y="105"/>
                  </a:lnTo>
                  <a:close/>
                  <a:moveTo>
                    <a:pt x="10" y="27"/>
                  </a:moveTo>
                  <a:cubicBezTo>
                    <a:pt x="13" y="20"/>
                    <a:pt x="19" y="5"/>
                    <a:pt x="20" y="2"/>
                  </a:cubicBezTo>
                  <a:cubicBezTo>
                    <a:pt x="22" y="2"/>
                    <a:pt x="32" y="0"/>
                    <a:pt x="34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15" y="29"/>
                    <a:pt x="15" y="29"/>
                    <a:pt x="15" y="29"/>
                  </a:cubicBezTo>
                  <a:lnTo>
                    <a:pt x="10" y="2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1" name="Freeform 514">
              <a:extLst>
                <a:ext uri="{FF2B5EF4-FFF2-40B4-BE49-F238E27FC236}">
                  <a16:creationId xmlns:a16="http://schemas.microsoft.com/office/drawing/2014/main" id="{84789E67-89E9-404D-B80C-E7328FE7088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3" y="496"/>
              <a:ext cx="35" cy="99"/>
            </a:xfrm>
            <a:custGeom>
              <a:avLst/>
              <a:gdLst>
                <a:gd name="T0" fmla="*/ 0 w 35"/>
                <a:gd name="T1" fmla="*/ 99 h 99"/>
                <a:gd name="T2" fmla="*/ 0 w 35"/>
                <a:gd name="T3" fmla="*/ 95 h 99"/>
                <a:gd name="T4" fmla="*/ 11 w 35"/>
                <a:gd name="T5" fmla="*/ 83 h 99"/>
                <a:gd name="T6" fmla="*/ 11 w 35"/>
                <a:gd name="T7" fmla="*/ 51 h 99"/>
                <a:gd name="T8" fmla="*/ 2 w 35"/>
                <a:gd name="T9" fmla="*/ 40 h 99"/>
                <a:gd name="T10" fmla="*/ 2 w 35"/>
                <a:gd name="T11" fmla="*/ 36 h 99"/>
                <a:gd name="T12" fmla="*/ 25 w 35"/>
                <a:gd name="T13" fmla="*/ 30 h 99"/>
                <a:gd name="T14" fmla="*/ 25 w 35"/>
                <a:gd name="T15" fmla="*/ 83 h 99"/>
                <a:gd name="T16" fmla="*/ 35 w 35"/>
                <a:gd name="T17" fmla="*/ 95 h 99"/>
                <a:gd name="T18" fmla="*/ 35 w 35"/>
                <a:gd name="T19" fmla="*/ 99 h 99"/>
                <a:gd name="T20" fmla="*/ 0 w 35"/>
                <a:gd name="T21" fmla="*/ 99 h 99"/>
                <a:gd name="T22" fmla="*/ 9 w 35"/>
                <a:gd name="T23" fmla="*/ 9 h 99"/>
                <a:gd name="T24" fmla="*/ 17 w 35"/>
                <a:gd name="T25" fmla="*/ 0 h 99"/>
                <a:gd name="T26" fmla="*/ 25 w 35"/>
                <a:gd name="T27" fmla="*/ 9 h 99"/>
                <a:gd name="T28" fmla="*/ 17 w 35"/>
                <a:gd name="T29" fmla="*/ 17 h 99"/>
                <a:gd name="T30" fmla="*/ 9 w 35"/>
                <a:gd name="T31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99">
                  <a:moveTo>
                    <a:pt x="0" y="99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10" y="94"/>
                    <a:pt x="11" y="93"/>
                    <a:pt x="11" y="8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42"/>
                    <a:pt x="10" y="41"/>
                    <a:pt x="2" y="40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0" y="35"/>
                    <a:pt x="18" y="33"/>
                    <a:pt x="25" y="30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93"/>
                    <a:pt x="26" y="94"/>
                    <a:pt x="35" y="95"/>
                  </a:cubicBezTo>
                  <a:cubicBezTo>
                    <a:pt x="35" y="99"/>
                    <a:pt x="35" y="99"/>
                    <a:pt x="35" y="99"/>
                  </a:cubicBezTo>
                  <a:lnTo>
                    <a:pt x="0" y="99"/>
                  </a:lnTo>
                  <a:close/>
                  <a:moveTo>
                    <a:pt x="9" y="9"/>
                  </a:moveTo>
                  <a:cubicBezTo>
                    <a:pt x="9" y="4"/>
                    <a:pt x="12" y="0"/>
                    <a:pt x="17" y="0"/>
                  </a:cubicBezTo>
                  <a:cubicBezTo>
                    <a:pt x="22" y="0"/>
                    <a:pt x="25" y="4"/>
                    <a:pt x="25" y="9"/>
                  </a:cubicBezTo>
                  <a:cubicBezTo>
                    <a:pt x="25" y="13"/>
                    <a:pt x="22" y="17"/>
                    <a:pt x="17" y="17"/>
                  </a:cubicBezTo>
                  <a:cubicBezTo>
                    <a:pt x="12" y="17"/>
                    <a:pt x="9" y="13"/>
                    <a:pt x="9" y="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2" name="Freeform 515">
              <a:extLst>
                <a:ext uri="{FF2B5EF4-FFF2-40B4-BE49-F238E27FC236}">
                  <a16:creationId xmlns:a16="http://schemas.microsoft.com/office/drawing/2014/main" id="{82A7E46E-0589-488F-A8A6-F39B10BFC2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5" y="526"/>
              <a:ext cx="77" cy="69"/>
            </a:xfrm>
            <a:custGeom>
              <a:avLst/>
              <a:gdLst>
                <a:gd name="T0" fmla="*/ 44 w 77"/>
                <a:gd name="T1" fmla="*/ 69 h 69"/>
                <a:gd name="T2" fmla="*/ 44 w 77"/>
                <a:gd name="T3" fmla="*/ 65 h 69"/>
                <a:gd name="T4" fmla="*/ 54 w 77"/>
                <a:gd name="T5" fmla="*/ 52 h 69"/>
                <a:gd name="T6" fmla="*/ 54 w 77"/>
                <a:gd name="T7" fmla="*/ 27 h 69"/>
                <a:gd name="T8" fmla="*/ 41 w 77"/>
                <a:gd name="T9" fmla="*/ 10 h 69"/>
                <a:gd name="T10" fmla="*/ 25 w 77"/>
                <a:gd name="T11" fmla="*/ 17 h 69"/>
                <a:gd name="T12" fmla="*/ 25 w 77"/>
                <a:gd name="T13" fmla="*/ 53 h 69"/>
                <a:gd name="T14" fmla="*/ 34 w 77"/>
                <a:gd name="T15" fmla="*/ 65 h 69"/>
                <a:gd name="T16" fmla="*/ 34 w 77"/>
                <a:gd name="T17" fmla="*/ 69 h 69"/>
                <a:gd name="T18" fmla="*/ 0 w 77"/>
                <a:gd name="T19" fmla="*/ 69 h 69"/>
                <a:gd name="T20" fmla="*/ 0 w 77"/>
                <a:gd name="T21" fmla="*/ 65 h 69"/>
                <a:gd name="T22" fmla="*/ 11 w 77"/>
                <a:gd name="T23" fmla="*/ 53 h 69"/>
                <a:gd name="T24" fmla="*/ 11 w 77"/>
                <a:gd name="T25" fmla="*/ 21 h 69"/>
                <a:gd name="T26" fmla="*/ 2 w 77"/>
                <a:gd name="T27" fmla="*/ 10 h 69"/>
                <a:gd name="T28" fmla="*/ 2 w 77"/>
                <a:gd name="T29" fmla="*/ 6 h 69"/>
                <a:gd name="T30" fmla="*/ 25 w 77"/>
                <a:gd name="T31" fmla="*/ 0 h 69"/>
                <a:gd name="T32" fmla="*/ 25 w 77"/>
                <a:gd name="T33" fmla="*/ 12 h 69"/>
                <a:gd name="T34" fmla="*/ 35 w 77"/>
                <a:gd name="T35" fmla="*/ 5 h 69"/>
                <a:gd name="T36" fmla="*/ 48 w 77"/>
                <a:gd name="T37" fmla="*/ 0 h 69"/>
                <a:gd name="T38" fmla="*/ 67 w 77"/>
                <a:gd name="T39" fmla="*/ 24 h 69"/>
                <a:gd name="T40" fmla="*/ 67 w 77"/>
                <a:gd name="T41" fmla="*/ 53 h 69"/>
                <a:gd name="T42" fmla="*/ 77 w 77"/>
                <a:gd name="T43" fmla="*/ 65 h 69"/>
                <a:gd name="T44" fmla="*/ 77 w 77"/>
                <a:gd name="T45" fmla="*/ 69 h 69"/>
                <a:gd name="T46" fmla="*/ 44 w 77"/>
                <a:gd name="T4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69">
                  <a:moveTo>
                    <a:pt x="44" y="69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53" y="64"/>
                    <a:pt x="54" y="63"/>
                    <a:pt x="54" y="52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6"/>
                    <a:pt x="50" y="10"/>
                    <a:pt x="41" y="10"/>
                  </a:cubicBezTo>
                  <a:cubicBezTo>
                    <a:pt x="35" y="10"/>
                    <a:pt x="29" y="13"/>
                    <a:pt x="25" y="17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64"/>
                    <a:pt x="26" y="64"/>
                    <a:pt x="34" y="65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" y="64"/>
                    <a:pt x="11" y="63"/>
                    <a:pt x="11" y="5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2"/>
                    <a:pt x="10" y="11"/>
                    <a:pt x="2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0" y="5"/>
                    <a:pt x="17" y="3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8" y="10"/>
                    <a:pt x="31" y="7"/>
                    <a:pt x="35" y="5"/>
                  </a:cubicBezTo>
                  <a:cubicBezTo>
                    <a:pt x="39" y="2"/>
                    <a:pt x="43" y="0"/>
                    <a:pt x="48" y="0"/>
                  </a:cubicBezTo>
                  <a:cubicBezTo>
                    <a:pt x="60" y="0"/>
                    <a:pt x="67" y="9"/>
                    <a:pt x="67" y="24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64"/>
                    <a:pt x="68" y="64"/>
                    <a:pt x="77" y="65"/>
                  </a:cubicBezTo>
                  <a:cubicBezTo>
                    <a:pt x="77" y="69"/>
                    <a:pt x="77" y="69"/>
                    <a:pt x="77" y="69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3" name="Freeform 516">
              <a:extLst>
                <a:ext uri="{FF2B5EF4-FFF2-40B4-BE49-F238E27FC236}">
                  <a16:creationId xmlns:a16="http://schemas.microsoft.com/office/drawing/2014/main" id="{534B88D6-0608-4C1B-B89F-337193A189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91" y="526"/>
              <a:ext cx="46" cy="71"/>
            </a:xfrm>
            <a:custGeom>
              <a:avLst/>
              <a:gdLst>
                <a:gd name="T0" fmla="*/ 39 w 46"/>
                <a:gd name="T1" fmla="*/ 20 h 71"/>
                <a:gd name="T2" fmla="*/ 23 w 46"/>
                <a:gd name="T3" fmla="*/ 5 h 71"/>
                <a:gd name="T4" fmla="*/ 14 w 46"/>
                <a:gd name="T5" fmla="*/ 15 h 71"/>
                <a:gd name="T6" fmla="*/ 26 w 46"/>
                <a:gd name="T7" fmla="*/ 28 h 71"/>
                <a:gd name="T8" fmla="*/ 46 w 46"/>
                <a:gd name="T9" fmla="*/ 50 h 71"/>
                <a:gd name="T10" fmla="*/ 20 w 46"/>
                <a:gd name="T11" fmla="*/ 71 h 71"/>
                <a:gd name="T12" fmla="*/ 2 w 46"/>
                <a:gd name="T13" fmla="*/ 66 h 71"/>
                <a:gd name="T14" fmla="*/ 0 w 46"/>
                <a:gd name="T15" fmla="*/ 47 h 71"/>
                <a:gd name="T16" fmla="*/ 4 w 46"/>
                <a:gd name="T17" fmla="*/ 47 h 71"/>
                <a:gd name="T18" fmla="*/ 23 w 46"/>
                <a:gd name="T19" fmla="*/ 66 h 71"/>
                <a:gd name="T20" fmla="*/ 34 w 46"/>
                <a:gd name="T21" fmla="*/ 56 h 71"/>
                <a:gd name="T22" fmla="*/ 21 w 46"/>
                <a:gd name="T23" fmla="*/ 42 h 71"/>
                <a:gd name="T24" fmla="*/ 2 w 46"/>
                <a:gd name="T25" fmla="*/ 20 h 71"/>
                <a:gd name="T26" fmla="*/ 26 w 46"/>
                <a:gd name="T27" fmla="*/ 0 h 71"/>
                <a:gd name="T28" fmla="*/ 40 w 46"/>
                <a:gd name="T29" fmla="*/ 3 h 71"/>
                <a:gd name="T30" fmla="*/ 43 w 46"/>
                <a:gd name="T31" fmla="*/ 19 h 71"/>
                <a:gd name="T32" fmla="*/ 39 w 46"/>
                <a:gd name="T33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71">
                  <a:moveTo>
                    <a:pt x="39" y="20"/>
                  </a:moveTo>
                  <a:cubicBezTo>
                    <a:pt x="36" y="11"/>
                    <a:pt x="31" y="5"/>
                    <a:pt x="23" y="5"/>
                  </a:cubicBezTo>
                  <a:cubicBezTo>
                    <a:pt x="18" y="5"/>
                    <a:pt x="14" y="10"/>
                    <a:pt x="14" y="15"/>
                  </a:cubicBezTo>
                  <a:cubicBezTo>
                    <a:pt x="14" y="22"/>
                    <a:pt x="19" y="25"/>
                    <a:pt x="26" y="28"/>
                  </a:cubicBezTo>
                  <a:cubicBezTo>
                    <a:pt x="38" y="33"/>
                    <a:pt x="46" y="39"/>
                    <a:pt x="46" y="50"/>
                  </a:cubicBezTo>
                  <a:cubicBezTo>
                    <a:pt x="46" y="64"/>
                    <a:pt x="33" y="71"/>
                    <a:pt x="20" y="71"/>
                  </a:cubicBezTo>
                  <a:cubicBezTo>
                    <a:pt x="12" y="71"/>
                    <a:pt x="5" y="68"/>
                    <a:pt x="2" y="66"/>
                  </a:cubicBezTo>
                  <a:cubicBezTo>
                    <a:pt x="1" y="64"/>
                    <a:pt x="0" y="53"/>
                    <a:pt x="0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7" y="57"/>
                    <a:pt x="14" y="66"/>
                    <a:pt x="23" y="66"/>
                  </a:cubicBezTo>
                  <a:cubicBezTo>
                    <a:pt x="29" y="66"/>
                    <a:pt x="34" y="62"/>
                    <a:pt x="34" y="56"/>
                  </a:cubicBezTo>
                  <a:cubicBezTo>
                    <a:pt x="34" y="49"/>
                    <a:pt x="30" y="46"/>
                    <a:pt x="21" y="42"/>
                  </a:cubicBezTo>
                  <a:cubicBezTo>
                    <a:pt x="13" y="38"/>
                    <a:pt x="2" y="32"/>
                    <a:pt x="2" y="20"/>
                  </a:cubicBezTo>
                  <a:cubicBezTo>
                    <a:pt x="2" y="9"/>
                    <a:pt x="11" y="0"/>
                    <a:pt x="26" y="0"/>
                  </a:cubicBezTo>
                  <a:cubicBezTo>
                    <a:pt x="32" y="0"/>
                    <a:pt x="37" y="1"/>
                    <a:pt x="40" y="3"/>
                  </a:cubicBezTo>
                  <a:cubicBezTo>
                    <a:pt x="41" y="6"/>
                    <a:pt x="43" y="16"/>
                    <a:pt x="43" y="19"/>
                  </a:cubicBezTo>
                  <a:lnTo>
                    <a:pt x="39" y="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4" name="Freeform 517">
              <a:extLst>
                <a:ext uri="{FF2B5EF4-FFF2-40B4-BE49-F238E27FC236}">
                  <a16:creationId xmlns:a16="http://schemas.microsoft.com/office/drawing/2014/main" id="{0019B7B6-B829-42EB-9FC0-0C1CCB274E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43" y="525"/>
              <a:ext cx="74" cy="107"/>
            </a:xfrm>
            <a:custGeom>
              <a:avLst/>
              <a:gdLst>
                <a:gd name="T0" fmla="*/ 39 w 74"/>
                <a:gd name="T1" fmla="*/ 4 h 107"/>
                <a:gd name="T2" fmla="*/ 46 w 74"/>
                <a:gd name="T3" fmla="*/ 1 h 107"/>
                <a:gd name="T4" fmla="*/ 74 w 74"/>
                <a:gd name="T5" fmla="*/ 30 h 107"/>
                <a:gd name="T6" fmla="*/ 35 w 74"/>
                <a:gd name="T7" fmla="*/ 72 h 107"/>
                <a:gd name="T8" fmla="*/ 25 w 74"/>
                <a:gd name="T9" fmla="*/ 70 h 107"/>
                <a:gd name="T10" fmla="*/ 25 w 74"/>
                <a:gd name="T11" fmla="*/ 90 h 107"/>
                <a:gd name="T12" fmla="*/ 38 w 74"/>
                <a:gd name="T13" fmla="*/ 103 h 107"/>
                <a:gd name="T14" fmla="*/ 38 w 74"/>
                <a:gd name="T15" fmla="*/ 107 h 107"/>
                <a:gd name="T16" fmla="*/ 0 w 74"/>
                <a:gd name="T17" fmla="*/ 107 h 107"/>
                <a:gd name="T18" fmla="*/ 0 w 74"/>
                <a:gd name="T19" fmla="*/ 103 h 107"/>
                <a:gd name="T20" fmla="*/ 11 w 74"/>
                <a:gd name="T21" fmla="*/ 91 h 107"/>
                <a:gd name="T22" fmla="*/ 11 w 74"/>
                <a:gd name="T23" fmla="*/ 21 h 107"/>
                <a:gd name="T24" fmla="*/ 1 w 74"/>
                <a:gd name="T25" fmla="*/ 10 h 107"/>
                <a:gd name="T26" fmla="*/ 1 w 74"/>
                <a:gd name="T27" fmla="*/ 6 h 107"/>
                <a:gd name="T28" fmla="*/ 25 w 74"/>
                <a:gd name="T29" fmla="*/ 0 h 107"/>
                <a:gd name="T30" fmla="*/ 25 w 74"/>
                <a:gd name="T31" fmla="*/ 12 h 107"/>
                <a:gd name="T32" fmla="*/ 39 w 74"/>
                <a:gd name="T33" fmla="*/ 4 h 107"/>
                <a:gd name="T34" fmla="*/ 25 w 74"/>
                <a:gd name="T35" fmla="*/ 59 h 107"/>
                <a:gd name="T36" fmla="*/ 39 w 74"/>
                <a:gd name="T37" fmla="*/ 65 h 107"/>
                <a:gd name="T38" fmla="*/ 59 w 74"/>
                <a:gd name="T39" fmla="*/ 37 h 107"/>
                <a:gd name="T40" fmla="*/ 39 w 74"/>
                <a:gd name="T41" fmla="*/ 11 h 107"/>
                <a:gd name="T42" fmla="*/ 25 w 74"/>
                <a:gd name="T43" fmla="*/ 17 h 107"/>
                <a:gd name="T44" fmla="*/ 25 w 74"/>
                <a:gd name="T45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107">
                  <a:moveTo>
                    <a:pt x="39" y="4"/>
                  </a:moveTo>
                  <a:cubicBezTo>
                    <a:pt x="41" y="2"/>
                    <a:pt x="44" y="1"/>
                    <a:pt x="46" y="1"/>
                  </a:cubicBezTo>
                  <a:cubicBezTo>
                    <a:pt x="64" y="1"/>
                    <a:pt x="74" y="15"/>
                    <a:pt x="74" y="30"/>
                  </a:cubicBezTo>
                  <a:cubicBezTo>
                    <a:pt x="74" y="53"/>
                    <a:pt x="55" y="68"/>
                    <a:pt x="35" y="72"/>
                  </a:cubicBezTo>
                  <a:cubicBezTo>
                    <a:pt x="31" y="72"/>
                    <a:pt x="27" y="71"/>
                    <a:pt x="25" y="7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101"/>
                    <a:pt x="26" y="102"/>
                    <a:pt x="38" y="103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0" y="102"/>
                    <a:pt x="11" y="101"/>
                    <a:pt x="11" y="9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2"/>
                    <a:pt x="11" y="11"/>
                    <a:pt x="1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5"/>
                    <a:pt x="17" y="2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lnTo>
                    <a:pt x="39" y="4"/>
                  </a:lnTo>
                  <a:close/>
                  <a:moveTo>
                    <a:pt x="25" y="59"/>
                  </a:moveTo>
                  <a:cubicBezTo>
                    <a:pt x="28" y="62"/>
                    <a:pt x="34" y="65"/>
                    <a:pt x="39" y="65"/>
                  </a:cubicBezTo>
                  <a:cubicBezTo>
                    <a:pt x="51" y="65"/>
                    <a:pt x="59" y="54"/>
                    <a:pt x="59" y="37"/>
                  </a:cubicBezTo>
                  <a:cubicBezTo>
                    <a:pt x="59" y="20"/>
                    <a:pt x="50" y="11"/>
                    <a:pt x="39" y="11"/>
                  </a:cubicBezTo>
                  <a:cubicBezTo>
                    <a:pt x="35" y="11"/>
                    <a:pt x="29" y="14"/>
                    <a:pt x="25" y="17"/>
                  </a:cubicBezTo>
                  <a:lnTo>
                    <a:pt x="25" y="5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5" name="Freeform 518">
              <a:extLst>
                <a:ext uri="{FF2B5EF4-FFF2-40B4-BE49-F238E27FC236}">
                  <a16:creationId xmlns:a16="http://schemas.microsoft.com/office/drawing/2014/main" id="{578A691D-9CE0-4BF9-8B01-B6E8A859F4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929" y="526"/>
              <a:ext cx="57" cy="71"/>
            </a:xfrm>
            <a:custGeom>
              <a:avLst/>
              <a:gdLst>
                <a:gd name="T0" fmla="*/ 56 w 57"/>
                <a:gd name="T1" fmla="*/ 56 h 71"/>
                <a:gd name="T2" fmla="*/ 31 w 57"/>
                <a:gd name="T3" fmla="*/ 71 h 71"/>
                <a:gd name="T4" fmla="*/ 0 w 57"/>
                <a:gd name="T5" fmla="*/ 38 h 71"/>
                <a:gd name="T6" fmla="*/ 10 w 57"/>
                <a:gd name="T7" fmla="*/ 11 h 71"/>
                <a:gd name="T8" fmla="*/ 33 w 57"/>
                <a:gd name="T9" fmla="*/ 0 h 71"/>
                <a:gd name="T10" fmla="*/ 33 w 57"/>
                <a:gd name="T11" fmla="*/ 0 h 71"/>
                <a:gd name="T12" fmla="*/ 57 w 57"/>
                <a:gd name="T13" fmla="*/ 24 h 71"/>
                <a:gd name="T14" fmla="*/ 53 w 57"/>
                <a:gd name="T15" fmla="*/ 29 h 71"/>
                <a:gd name="T16" fmla="*/ 13 w 57"/>
                <a:gd name="T17" fmla="*/ 31 h 71"/>
                <a:gd name="T18" fmla="*/ 36 w 57"/>
                <a:gd name="T19" fmla="*/ 60 h 71"/>
                <a:gd name="T20" fmla="*/ 54 w 57"/>
                <a:gd name="T21" fmla="*/ 53 h 71"/>
                <a:gd name="T22" fmla="*/ 56 w 57"/>
                <a:gd name="T23" fmla="*/ 56 h 71"/>
                <a:gd name="T24" fmla="*/ 30 w 57"/>
                <a:gd name="T25" fmla="*/ 6 h 71"/>
                <a:gd name="T26" fmla="*/ 14 w 57"/>
                <a:gd name="T27" fmla="*/ 25 h 71"/>
                <a:gd name="T28" fmla="*/ 39 w 57"/>
                <a:gd name="T29" fmla="*/ 24 h 71"/>
                <a:gd name="T30" fmla="*/ 43 w 57"/>
                <a:gd name="T31" fmla="*/ 21 h 71"/>
                <a:gd name="T32" fmla="*/ 30 w 57"/>
                <a:gd name="T33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1">
                  <a:moveTo>
                    <a:pt x="56" y="56"/>
                  </a:moveTo>
                  <a:cubicBezTo>
                    <a:pt x="46" y="69"/>
                    <a:pt x="36" y="71"/>
                    <a:pt x="31" y="71"/>
                  </a:cubicBezTo>
                  <a:cubicBezTo>
                    <a:pt x="11" y="71"/>
                    <a:pt x="0" y="56"/>
                    <a:pt x="0" y="38"/>
                  </a:cubicBezTo>
                  <a:cubicBezTo>
                    <a:pt x="0" y="28"/>
                    <a:pt x="4" y="18"/>
                    <a:pt x="10" y="11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6" y="0"/>
                    <a:pt x="57" y="12"/>
                    <a:pt x="57" y="24"/>
                  </a:cubicBezTo>
                  <a:cubicBezTo>
                    <a:pt x="57" y="27"/>
                    <a:pt x="56" y="28"/>
                    <a:pt x="53" y="29"/>
                  </a:cubicBezTo>
                  <a:cubicBezTo>
                    <a:pt x="51" y="29"/>
                    <a:pt x="31" y="31"/>
                    <a:pt x="13" y="31"/>
                  </a:cubicBezTo>
                  <a:cubicBezTo>
                    <a:pt x="14" y="52"/>
                    <a:pt x="25" y="60"/>
                    <a:pt x="36" y="60"/>
                  </a:cubicBezTo>
                  <a:cubicBezTo>
                    <a:pt x="42" y="60"/>
                    <a:pt x="48" y="58"/>
                    <a:pt x="54" y="53"/>
                  </a:cubicBezTo>
                  <a:lnTo>
                    <a:pt x="56" y="56"/>
                  </a:lnTo>
                  <a:close/>
                  <a:moveTo>
                    <a:pt x="30" y="6"/>
                  </a:moveTo>
                  <a:cubicBezTo>
                    <a:pt x="23" y="6"/>
                    <a:pt x="16" y="12"/>
                    <a:pt x="14" y="25"/>
                  </a:cubicBezTo>
                  <a:cubicBezTo>
                    <a:pt x="23" y="25"/>
                    <a:pt x="31" y="25"/>
                    <a:pt x="39" y="24"/>
                  </a:cubicBezTo>
                  <a:cubicBezTo>
                    <a:pt x="42" y="24"/>
                    <a:pt x="43" y="24"/>
                    <a:pt x="43" y="21"/>
                  </a:cubicBezTo>
                  <a:cubicBezTo>
                    <a:pt x="43" y="13"/>
                    <a:pt x="38" y="6"/>
                    <a:pt x="30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6" name="Freeform 519">
              <a:extLst>
                <a:ext uri="{FF2B5EF4-FFF2-40B4-BE49-F238E27FC236}">
                  <a16:creationId xmlns:a16="http://schemas.microsoft.com/office/drawing/2014/main" id="{7B3926D1-5AC7-49D3-A889-5D9A4ED6AF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91" y="486"/>
              <a:ext cx="77" cy="110"/>
            </a:xfrm>
            <a:custGeom>
              <a:avLst/>
              <a:gdLst>
                <a:gd name="T0" fmla="*/ 55 w 77"/>
                <a:gd name="T1" fmla="*/ 110 h 110"/>
                <a:gd name="T2" fmla="*/ 31 w 77"/>
                <a:gd name="T3" fmla="*/ 79 h 110"/>
                <a:gd name="T4" fmla="*/ 26 w 77"/>
                <a:gd name="T5" fmla="*/ 76 h 110"/>
                <a:gd name="T6" fmla="*/ 24 w 77"/>
                <a:gd name="T7" fmla="*/ 76 h 110"/>
                <a:gd name="T8" fmla="*/ 24 w 77"/>
                <a:gd name="T9" fmla="*/ 93 h 110"/>
                <a:gd name="T10" fmla="*/ 35 w 77"/>
                <a:gd name="T11" fmla="*/ 105 h 110"/>
                <a:gd name="T12" fmla="*/ 35 w 77"/>
                <a:gd name="T13" fmla="*/ 109 h 110"/>
                <a:gd name="T14" fmla="*/ 0 w 77"/>
                <a:gd name="T15" fmla="*/ 109 h 110"/>
                <a:gd name="T16" fmla="*/ 0 w 77"/>
                <a:gd name="T17" fmla="*/ 105 h 110"/>
                <a:gd name="T18" fmla="*/ 11 w 77"/>
                <a:gd name="T19" fmla="*/ 93 h 110"/>
                <a:gd name="T20" fmla="*/ 11 w 77"/>
                <a:gd name="T21" fmla="*/ 21 h 110"/>
                <a:gd name="T22" fmla="*/ 1 w 77"/>
                <a:gd name="T23" fmla="*/ 9 h 110"/>
                <a:gd name="T24" fmla="*/ 1 w 77"/>
                <a:gd name="T25" fmla="*/ 5 h 110"/>
                <a:gd name="T26" fmla="*/ 24 w 77"/>
                <a:gd name="T27" fmla="*/ 0 h 110"/>
                <a:gd name="T28" fmla="*/ 24 w 77"/>
                <a:gd name="T29" fmla="*/ 72 h 110"/>
                <a:gd name="T30" fmla="*/ 34 w 77"/>
                <a:gd name="T31" fmla="*/ 67 h 110"/>
                <a:gd name="T32" fmla="*/ 44 w 77"/>
                <a:gd name="T33" fmla="*/ 53 h 110"/>
                <a:gd name="T34" fmla="*/ 40 w 77"/>
                <a:gd name="T35" fmla="*/ 47 h 110"/>
                <a:gd name="T36" fmla="*/ 40 w 77"/>
                <a:gd name="T37" fmla="*/ 42 h 110"/>
                <a:gd name="T38" fmla="*/ 71 w 77"/>
                <a:gd name="T39" fmla="*/ 41 h 110"/>
                <a:gd name="T40" fmla="*/ 71 w 77"/>
                <a:gd name="T41" fmla="*/ 45 h 110"/>
                <a:gd name="T42" fmla="*/ 52 w 77"/>
                <a:gd name="T43" fmla="*/ 54 h 110"/>
                <a:gd name="T44" fmla="*/ 39 w 77"/>
                <a:gd name="T45" fmla="*/ 68 h 110"/>
                <a:gd name="T46" fmla="*/ 63 w 77"/>
                <a:gd name="T47" fmla="*/ 97 h 110"/>
                <a:gd name="T48" fmla="*/ 77 w 77"/>
                <a:gd name="T49" fmla="*/ 105 h 110"/>
                <a:gd name="T50" fmla="*/ 77 w 77"/>
                <a:gd name="T51" fmla="*/ 109 h 110"/>
                <a:gd name="T52" fmla="*/ 55 w 77"/>
                <a:gd name="T5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110">
                  <a:moveTo>
                    <a:pt x="55" y="110"/>
                  </a:moveTo>
                  <a:cubicBezTo>
                    <a:pt x="49" y="102"/>
                    <a:pt x="39" y="90"/>
                    <a:pt x="31" y="79"/>
                  </a:cubicBezTo>
                  <a:cubicBezTo>
                    <a:pt x="29" y="77"/>
                    <a:pt x="28" y="76"/>
                    <a:pt x="26" y="76"/>
                  </a:cubicBezTo>
                  <a:cubicBezTo>
                    <a:pt x="26" y="76"/>
                    <a:pt x="25" y="76"/>
                    <a:pt x="24" y="76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103"/>
                    <a:pt x="26" y="104"/>
                    <a:pt x="35" y="105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0" y="104"/>
                    <a:pt x="11" y="103"/>
                    <a:pt x="11" y="9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1"/>
                    <a:pt x="10" y="10"/>
                    <a:pt x="1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8" y="5"/>
                    <a:pt x="18" y="2"/>
                    <a:pt x="24" y="0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9" y="71"/>
                    <a:pt x="31" y="69"/>
                    <a:pt x="34" y="67"/>
                  </a:cubicBezTo>
                  <a:cubicBezTo>
                    <a:pt x="37" y="63"/>
                    <a:pt x="42" y="57"/>
                    <a:pt x="44" y="53"/>
                  </a:cubicBezTo>
                  <a:cubicBezTo>
                    <a:pt x="47" y="49"/>
                    <a:pt x="47" y="47"/>
                    <a:pt x="40" y="47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61" y="47"/>
                    <a:pt x="57" y="48"/>
                    <a:pt x="52" y="54"/>
                  </a:cubicBezTo>
                  <a:cubicBezTo>
                    <a:pt x="48" y="58"/>
                    <a:pt x="45" y="61"/>
                    <a:pt x="39" y="68"/>
                  </a:cubicBezTo>
                  <a:cubicBezTo>
                    <a:pt x="42" y="73"/>
                    <a:pt x="57" y="91"/>
                    <a:pt x="63" y="97"/>
                  </a:cubicBezTo>
                  <a:cubicBezTo>
                    <a:pt x="68" y="103"/>
                    <a:pt x="72" y="105"/>
                    <a:pt x="77" y="105"/>
                  </a:cubicBezTo>
                  <a:cubicBezTo>
                    <a:pt x="77" y="109"/>
                    <a:pt x="77" y="109"/>
                    <a:pt x="77" y="109"/>
                  </a:cubicBezTo>
                  <a:lnTo>
                    <a:pt x="55" y="11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7" name="Freeform 520">
              <a:extLst>
                <a:ext uri="{FF2B5EF4-FFF2-40B4-BE49-F238E27FC236}">
                  <a16:creationId xmlns:a16="http://schemas.microsoft.com/office/drawing/2014/main" id="{AF6700DE-C7D7-4805-8DB1-86B296702B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0" y="526"/>
              <a:ext cx="58" cy="71"/>
            </a:xfrm>
            <a:custGeom>
              <a:avLst/>
              <a:gdLst>
                <a:gd name="T0" fmla="*/ 58 w 58"/>
                <a:gd name="T1" fmla="*/ 55 h 71"/>
                <a:gd name="T2" fmla="*/ 31 w 58"/>
                <a:gd name="T3" fmla="*/ 71 h 71"/>
                <a:gd name="T4" fmla="*/ 0 w 58"/>
                <a:gd name="T5" fmla="*/ 39 h 71"/>
                <a:gd name="T6" fmla="*/ 16 w 58"/>
                <a:gd name="T7" fmla="*/ 9 h 71"/>
                <a:gd name="T8" fmla="*/ 39 w 58"/>
                <a:gd name="T9" fmla="*/ 0 h 71"/>
                <a:gd name="T10" fmla="*/ 39 w 58"/>
                <a:gd name="T11" fmla="*/ 0 h 71"/>
                <a:gd name="T12" fmla="*/ 53 w 58"/>
                <a:gd name="T13" fmla="*/ 4 h 71"/>
                <a:gd name="T14" fmla="*/ 56 w 58"/>
                <a:gd name="T15" fmla="*/ 9 h 71"/>
                <a:gd name="T16" fmla="*/ 50 w 58"/>
                <a:gd name="T17" fmla="*/ 16 h 71"/>
                <a:gd name="T18" fmla="*/ 47 w 58"/>
                <a:gd name="T19" fmla="*/ 14 h 71"/>
                <a:gd name="T20" fmla="*/ 32 w 58"/>
                <a:gd name="T21" fmla="*/ 8 h 71"/>
                <a:gd name="T22" fmla="*/ 14 w 58"/>
                <a:gd name="T23" fmla="*/ 32 h 71"/>
                <a:gd name="T24" fmla="*/ 37 w 58"/>
                <a:gd name="T25" fmla="*/ 60 h 71"/>
                <a:gd name="T26" fmla="*/ 55 w 58"/>
                <a:gd name="T27" fmla="*/ 52 h 71"/>
                <a:gd name="T28" fmla="*/ 58 w 58"/>
                <a:gd name="T29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1">
                  <a:moveTo>
                    <a:pt x="58" y="55"/>
                  </a:moveTo>
                  <a:cubicBezTo>
                    <a:pt x="51" y="65"/>
                    <a:pt x="41" y="71"/>
                    <a:pt x="31" y="71"/>
                  </a:cubicBezTo>
                  <a:cubicBezTo>
                    <a:pt x="12" y="71"/>
                    <a:pt x="0" y="56"/>
                    <a:pt x="0" y="39"/>
                  </a:cubicBezTo>
                  <a:cubicBezTo>
                    <a:pt x="0" y="27"/>
                    <a:pt x="5" y="17"/>
                    <a:pt x="16" y="9"/>
                  </a:cubicBezTo>
                  <a:cubicBezTo>
                    <a:pt x="24" y="3"/>
                    <a:pt x="33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5" y="0"/>
                    <a:pt x="51" y="2"/>
                    <a:pt x="53" y="4"/>
                  </a:cubicBezTo>
                  <a:cubicBezTo>
                    <a:pt x="55" y="6"/>
                    <a:pt x="56" y="7"/>
                    <a:pt x="56" y="9"/>
                  </a:cubicBezTo>
                  <a:cubicBezTo>
                    <a:pt x="56" y="12"/>
                    <a:pt x="52" y="16"/>
                    <a:pt x="50" y="16"/>
                  </a:cubicBezTo>
                  <a:cubicBezTo>
                    <a:pt x="49" y="16"/>
                    <a:pt x="48" y="16"/>
                    <a:pt x="47" y="14"/>
                  </a:cubicBezTo>
                  <a:cubicBezTo>
                    <a:pt x="42" y="10"/>
                    <a:pt x="37" y="8"/>
                    <a:pt x="32" y="8"/>
                  </a:cubicBezTo>
                  <a:cubicBezTo>
                    <a:pt x="22" y="8"/>
                    <a:pt x="14" y="16"/>
                    <a:pt x="14" y="32"/>
                  </a:cubicBezTo>
                  <a:cubicBezTo>
                    <a:pt x="14" y="53"/>
                    <a:pt x="28" y="60"/>
                    <a:pt x="37" y="60"/>
                  </a:cubicBezTo>
                  <a:cubicBezTo>
                    <a:pt x="43" y="60"/>
                    <a:pt x="48" y="58"/>
                    <a:pt x="55" y="52"/>
                  </a:cubicBezTo>
                  <a:lnTo>
                    <a:pt x="58" y="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8" name="Freeform 521">
              <a:extLst>
                <a:ext uri="{FF2B5EF4-FFF2-40B4-BE49-F238E27FC236}">
                  <a16:creationId xmlns:a16="http://schemas.microsoft.com/office/drawing/2014/main" id="{5DC76A81-168F-4CBF-A22C-1B929DA9A87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35" y="526"/>
              <a:ext cx="57" cy="71"/>
            </a:xfrm>
            <a:custGeom>
              <a:avLst/>
              <a:gdLst>
                <a:gd name="T0" fmla="*/ 56 w 57"/>
                <a:gd name="T1" fmla="*/ 56 h 71"/>
                <a:gd name="T2" fmla="*/ 31 w 57"/>
                <a:gd name="T3" fmla="*/ 71 h 71"/>
                <a:gd name="T4" fmla="*/ 0 w 57"/>
                <a:gd name="T5" fmla="*/ 38 h 71"/>
                <a:gd name="T6" fmla="*/ 11 w 57"/>
                <a:gd name="T7" fmla="*/ 11 h 71"/>
                <a:gd name="T8" fmla="*/ 33 w 57"/>
                <a:gd name="T9" fmla="*/ 0 h 71"/>
                <a:gd name="T10" fmla="*/ 33 w 57"/>
                <a:gd name="T11" fmla="*/ 0 h 71"/>
                <a:gd name="T12" fmla="*/ 57 w 57"/>
                <a:gd name="T13" fmla="*/ 24 h 71"/>
                <a:gd name="T14" fmla="*/ 53 w 57"/>
                <a:gd name="T15" fmla="*/ 29 h 71"/>
                <a:gd name="T16" fmla="*/ 13 w 57"/>
                <a:gd name="T17" fmla="*/ 31 h 71"/>
                <a:gd name="T18" fmla="*/ 36 w 57"/>
                <a:gd name="T19" fmla="*/ 60 h 71"/>
                <a:gd name="T20" fmla="*/ 54 w 57"/>
                <a:gd name="T21" fmla="*/ 53 h 71"/>
                <a:gd name="T22" fmla="*/ 56 w 57"/>
                <a:gd name="T23" fmla="*/ 56 h 71"/>
                <a:gd name="T24" fmla="*/ 30 w 57"/>
                <a:gd name="T25" fmla="*/ 6 h 71"/>
                <a:gd name="T26" fmla="*/ 14 w 57"/>
                <a:gd name="T27" fmla="*/ 25 h 71"/>
                <a:gd name="T28" fmla="*/ 39 w 57"/>
                <a:gd name="T29" fmla="*/ 24 h 71"/>
                <a:gd name="T30" fmla="*/ 43 w 57"/>
                <a:gd name="T31" fmla="*/ 21 h 71"/>
                <a:gd name="T32" fmla="*/ 30 w 57"/>
                <a:gd name="T33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1">
                  <a:moveTo>
                    <a:pt x="56" y="56"/>
                  </a:moveTo>
                  <a:cubicBezTo>
                    <a:pt x="46" y="69"/>
                    <a:pt x="36" y="71"/>
                    <a:pt x="31" y="71"/>
                  </a:cubicBezTo>
                  <a:cubicBezTo>
                    <a:pt x="11" y="71"/>
                    <a:pt x="0" y="56"/>
                    <a:pt x="0" y="38"/>
                  </a:cubicBezTo>
                  <a:cubicBezTo>
                    <a:pt x="0" y="28"/>
                    <a:pt x="4" y="18"/>
                    <a:pt x="11" y="11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6" y="0"/>
                    <a:pt x="57" y="12"/>
                    <a:pt x="57" y="24"/>
                  </a:cubicBezTo>
                  <a:cubicBezTo>
                    <a:pt x="57" y="27"/>
                    <a:pt x="56" y="28"/>
                    <a:pt x="53" y="29"/>
                  </a:cubicBezTo>
                  <a:cubicBezTo>
                    <a:pt x="51" y="29"/>
                    <a:pt x="31" y="31"/>
                    <a:pt x="13" y="31"/>
                  </a:cubicBezTo>
                  <a:cubicBezTo>
                    <a:pt x="14" y="52"/>
                    <a:pt x="25" y="60"/>
                    <a:pt x="36" y="60"/>
                  </a:cubicBezTo>
                  <a:cubicBezTo>
                    <a:pt x="42" y="60"/>
                    <a:pt x="48" y="58"/>
                    <a:pt x="54" y="53"/>
                  </a:cubicBezTo>
                  <a:lnTo>
                    <a:pt x="56" y="56"/>
                  </a:lnTo>
                  <a:close/>
                  <a:moveTo>
                    <a:pt x="30" y="6"/>
                  </a:moveTo>
                  <a:cubicBezTo>
                    <a:pt x="23" y="6"/>
                    <a:pt x="16" y="12"/>
                    <a:pt x="14" y="25"/>
                  </a:cubicBezTo>
                  <a:cubicBezTo>
                    <a:pt x="23" y="25"/>
                    <a:pt x="31" y="25"/>
                    <a:pt x="39" y="24"/>
                  </a:cubicBezTo>
                  <a:cubicBezTo>
                    <a:pt x="42" y="24"/>
                    <a:pt x="43" y="24"/>
                    <a:pt x="43" y="21"/>
                  </a:cubicBezTo>
                  <a:cubicBezTo>
                    <a:pt x="43" y="13"/>
                    <a:pt x="38" y="6"/>
                    <a:pt x="30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9" name="Freeform 522">
              <a:extLst>
                <a:ext uri="{FF2B5EF4-FFF2-40B4-BE49-F238E27FC236}">
                  <a16:creationId xmlns:a16="http://schemas.microsoft.com/office/drawing/2014/main" id="{42AE15F9-C60D-4C05-939A-227F62B0B7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76" y="342"/>
              <a:ext cx="231" cy="257"/>
            </a:xfrm>
            <a:custGeom>
              <a:avLst/>
              <a:gdLst>
                <a:gd name="T0" fmla="*/ 231 w 231"/>
                <a:gd name="T1" fmla="*/ 188 h 257"/>
                <a:gd name="T2" fmla="*/ 210 w 231"/>
                <a:gd name="T3" fmla="*/ 248 h 257"/>
                <a:gd name="T4" fmla="*/ 140 w 231"/>
                <a:gd name="T5" fmla="*/ 257 h 257"/>
                <a:gd name="T6" fmla="*/ 0 w 231"/>
                <a:gd name="T7" fmla="*/ 132 h 257"/>
                <a:gd name="T8" fmla="*/ 149 w 231"/>
                <a:gd name="T9" fmla="*/ 0 h 257"/>
                <a:gd name="T10" fmla="*/ 217 w 231"/>
                <a:gd name="T11" fmla="*/ 11 h 257"/>
                <a:gd name="T12" fmla="*/ 225 w 231"/>
                <a:gd name="T13" fmla="*/ 71 h 257"/>
                <a:gd name="T14" fmla="*/ 212 w 231"/>
                <a:gd name="T15" fmla="*/ 73 h 257"/>
                <a:gd name="T16" fmla="*/ 140 w 231"/>
                <a:gd name="T17" fmla="*/ 16 h 257"/>
                <a:gd name="T18" fmla="*/ 51 w 231"/>
                <a:gd name="T19" fmla="*/ 125 h 257"/>
                <a:gd name="T20" fmla="*/ 143 w 231"/>
                <a:gd name="T21" fmla="*/ 241 h 257"/>
                <a:gd name="T22" fmla="*/ 219 w 231"/>
                <a:gd name="T23" fmla="*/ 183 h 257"/>
                <a:gd name="T24" fmla="*/ 231 w 231"/>
                <a:gd name="T25" fmla="*/ 18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1" h="257">
                  <a:moveTo>
                    <a:pt x="231" y="188"/>
                  </a:moveTo>
                  <a:cubicBezTo>
                    <a:pt x="226" y="206"/>
                    <a:pt x="217" y="235"/>
                    <a:pt x="210" y="248"/>
                  </a:cubicBezTo>
                  <a:cubicBezTo>
                    <a:pt x="200" y="250"/>
                    <a:pt x="166" y="257"/>
                    <a:pt x="140" y="257"/>
                  </a:cubicBezTo>
                  <a:cubicBezTo>
                    <a:pt x="42" y="257"/>
                    <a:pt x="0" y="192"/>
                    <a:pt x="0" y="132"/>
                  </a:cubicBezTo>
                  <a:cubicBezTo>
                    <a:pt x="0" y="54"/>
                    <a:pt x="60" y="0"/>
                    <a:pt x="149" y="0"/>
                  </a:cubicBezTo>
                  <a:cubicBezTo>
                    <a:pt x="179" y="0"/>
                    <a:pt x="207" y="8"/>
                    <a:pt x="217" y="11"/>
                  </a:cubicBezTo>
                  <a:cubicBezTo>
                    <a:pt x="220" y="31"/>
                    <a:pt x="222" y="48"/>
                    <a:pt x="225" y="71"/>
                  </a:cubicBezTo>
                  <a:cubicBezTo>
                    <a:pt x="212" y="73"/>
                    <a:pt x="212" y="73"/>
                    <a:pt x="212" y="73"/>
                  </a:cubicBezTo>
                  <a:cubicBezTo>
                    <a:pt x="200" y="30"/>
                    <a:pt x="174" y="16"/>
                    <a:pt x="140" y="16"/>
                  </a:cubicBezTo>
                  <a:cubicBezTo>
                    <a:pt x="83" y="16"/>
                    <a:pt x="51" y="68"/>
                    <a:pt x="51" y="125"/>
                  </a:cubicBezTo>
                  <a:cubicBezTo>
                    <a:pt x="51" y="194"/>
                    <a:pt x="90" y="241"/>
                    <a:pt x="143" y="241"/>
                  </a:cubicBezTo>
                  <a:cubicBezTo>
                    <a:pt x="178" y="241"/>
                    <a:pt x="200" y="221"/>
                    <a:pt x="219" y="183"/>
                  </a:cubicBezTo>
                  <a:lnTo>
                    <a:pt x="231" y="18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0" name="Freeform 523">
              <a:extLst>
                <a:ext uri="{FF2B5EF4-FFF2-40B4-BE49-F238E27FC236}">
                  <a16:creationId xmlns:a16="http://schemas.microsoft.com/office/drawing/2014/main" id="{5C5C56DC-FB8F-470C-A63D-427358315C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9" y="342"/>
              <a:ext cx="159" cy="257"/>
            </a:xfrm>
            <a:custGeom>
              <a:avLst/>
              <a:gdLst>
                <a:gd name="T0" fmla="*/ 136 w 159"/>
                <a:gd name="T1" fmla="*/ 66 h 257"/>
                <a:gd name="T2" fmla="*/ 84 w 159"/>
                <a:gd name="T3" fmla="*/ 15 h 257"/>
                <a:gd name="T4" fmla="*/ 45 w 159"/>
                <a:gd name="T5" fmla="*/ 54 h 257"/>
                <a:gd name="T6" fmla="*/ 93 w 159"/>
                <a:gd name="T7" fmla="*/ 105 h 257"/>
                <a:gd name="T8" fmla="*/ 159 w 159"/>
                <a:gd name="T9" fmla="*/ 183 h 257"/>
                <a:gd name="T10" fmla="*/ 70 w 159"/>
                <a:gd name="T11" fmla="*/ 257 h 257"/>
                <a:gd name="T12" fmla="*/ 32 w 159"/>
                <a:gd name="T13" fmla="*/ 252 h 257"/>
                <a:gd name="T14" fmla="*/ 11 w 159"/>
                <a:gd name="T15" fmla="*/ 244 h 257"/>
                <a:gd name="T16" fmla="*/ 0 w 159"/>
                <a:gd name="T17" fmla="*/ 182 h 257"/>
                <a:gd name="T18" fmla="*/ 13 w 159"/>
                <a:gd name="T19" fmla="*/ 178 h 257"/>
                <a:gd name="T20" fmla="*/ 77 w 159"/>
                <a:gd name="T21" fmla="*/ 243 h 257"/>
                <a:gd name="T22" fmla="*/ 118 w 159"/>
                <a:gd name="T23" fmla="*/ 201 h 257"/>
                <a:gd name="T24" fmla="*/ 71 w 159"/>
                <a:gd name="T25" fmla="*/ 148 h 257"/>
                <a:gd name="T26" fmla="*/ 7 w 159"/>
                <a:gd name="T27" fmla="*/ 72 h 257"/>
                <a:gd name="T28" fmla="*/ 90 w 159"/>
                <a:gd name="T29" fmla="*/ 0 h 257"/>
                <a:gd name="T30" fmla="*/ 141 w 159"/>
                <a:gd name="T31" fmla="*/ 10 h 257"/>
                <a:gd name="T32" fmla="*/ 148 w 159"/>
                <a:gd name="T33" fmla="*/ 64 h 257"/>
                <a:gd name="T34" fmla="*/ 136 w 159"/>
                <a:gd name="T35" fmla="*/ 6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57">
                  <a:moveTo>
                    <a:pt x="136" y="66"/>
                  </a:moveTo>
                  <a:cubicBezTo>
                    <a:pt x="128" y="42"/>
                    <a:pt x="115" y="15"/>
                    <a:pt x="84" y="15"/>
                  </a:cubicBezTo>
                  <a:cubicBezTo>
                    <a:pt x="60" y="15"/>
                    <a:pt x="45" y="33"/>
                    <a:pt x="45" y="54"/>
                  </a:cubicBezTo>
                  <a:cubicBezTo>
                    <a:pt x="45" y="77"/>
                    <a:pt x="61" y="90"/>
                    <a:pt x="93" y="105"/>
                  </a:cubicBezTo>
                  <a:cubicBezTo>
                    <a:pt x="129" y="124"/>
                    <a:pt x="159" y="143"/>
                    <a:pt x="159" y="183"/>
                  </a:cubicBezTo>
                  <a:cubicBezTo>
                    <a:pt x="159" y="224"/>
                    <a:pt x="123" y="257"/>
                    <a:pt x="70" y="257"/>
                  </a:cubicBezTo>
                  <a:cubicBezTo>
                    <a:pt x="56" y="257"/>
                    <a:pt x="43" y="255"/>
                    <a:pt x="32" y="252"/>
                  </a:cubicBezTo>
                  <a:cubicBezTo>
                    <a:pt x="22" y="249"/>
                    <a:pt x="15" y="246"/>
                    <a:pt x="11" y="244"/>
                  </a:cubicBezTo>
                  <a:cubicBezTo>
                    <a:pt x="8" y="235"/>
                    <a:pt x="3" y="203"/>
                    <a:pt x="0" y="182"/>
                  </a:cubicBezTo>
                  <a:cubicBezTo>
                    <a:pt x="13" y="178"/>
                    <a:pt x="13" y="178"/>
                    <a:pt x="13" y="178"/>
                  </a:cubicBezTo>
                  <a:cubicBezTo>
                    <a:pt x="20" y="202"/>
                    <a:pt x="40" y="243"/>
                    <a:pt x="77" y="243"/>
                  </a:cubicBezTo>
                  <a:cubicBezTo>
                    <a:pt x="102" y="243"/>
                    <a:pt x="118" y="226"/>
                    <a:pt x="118" y="201"/>
                  </a:cubicBezTo>
                  <a:cubicBezTo>
                    <a:pt x="118" y="177"/>
                    <a:pt x="100" y="163"/>
                    <a:pt x="71" y="148"/>
                  </a:cubicBezTo>
                  <a:cubicBezTo>
                    <a:pt x="38" y="130"/>
                    <a:pt x="7" y="110"/>
                    <a:pt x="7" y="72"/>
                  </a:cubicBezTo>
                  <a:cubicBezTo>
                    <a:pt x="7" y="33"/>
                    <a:pt x="38" y="0"/>
                    <a:pt x="90" y="0"/>
                  </a:cubicBezTo>
                  <a:cubicBezTo>
                    <a:pt x="112" y="0"/>
                    <a:pt x="131" y="7"/>
                    <a:pt x="141" y="10"/>
                  </a:cubicBezTo>
                  <a:cubicBezTo>
                    <a:pt x="142" y="24"/>
                    <a:pt x="145" y="40"/>
                    <a:pt x="148" y="64"/>
                  </a:cubicBezTo>
                  <a:lnTo>
                    <a:pt x="136" y="6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1" name="Freeform 524">
              <a:extLst>
                <a:ext uri="{FF2B5EF4-FFF2-40B4-BE49-F238E27FC236}">
                  <a16:creationId xmlns:a16="http://schemas.microsoft.com/office/drawing/2014/main" id="{F6976546-6C0A-4602-8AB8-F65AB25CD7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0" y="348"/>
              <a:ext cx="109" cy="246"/>
            </a:xfrm>
            <a:custGeom>
              <a:avLst/>
              <a:gdLst>
                <a:gd name="T0" fmla="*/ 0 w 109"/>
                <a:gd name="T1" fmla="*/ 246 h 246"/>
                <a:gd name="T2" fmla="*/ 0 w 109"/>
                <a:gd name="T3" fmla="*/ 234 h 246"/>
                <a:gd name="T4" fmla="*/ 33 w 109"/>
                <a:gd name="T5" fmla="*/ 197 h 246"/>
                <a:gd name="T6" fmla="*/ 33 w 109"/>
                <a:gd name="T7" fmla="*/ 50 h 246"/>
                <a:gd name="T8" fmla="*/ 0 w 109"/>
                <a:gd name="T9" fmla="*/ 13 h 246"/>
                <a:gd name="T10" fmla="*/ 0 w 109"/>
                <a:gd name="T11" fmla="*/ 0 h 246"/>
                <a:gd name="T12" fmla="*/ 109 w 109"/>
                <a:gd name="T13" fmla="*/ 0 h 246"/>
                <a:gd name="T14" fmla="*/ 109 w 109"/>
                <a:gd name="T15" fmla="*/ 13 h 246"/>
                <a:gd name="T16" fmla="*/ 77 w 109"/>
                <a:gd name="T17" fmla="*/ 50 h 246"/>
                <a:gd name="T18" fmla="*/ 77 w 109"/>
                <a:gd name="T19" fmla="*/ 197 h 246"/>
                <a:gd name="T20" fmla="*/ 109 w 109"/>
                <a:gd name="T21" fmla="*/ 234 h 246"/>
                <a:gd name="T22" fmla="*/ 109 w 109"/>
                <a:gd name="T23" fmla="*/ 246 h 246"/>
                <a:gd name="T24" fmla="*/ 0 w 109"/>
                <a:gd name="T2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246">
                  <a:moveTo>
                    <a:pt x="0" y="246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29" y="231"/>
                    <a:pt x="33" y="229"/>
                    <a:pt x="33" y="197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18"/>
                    <a:pt x="29" y="15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80" y="15"/>
                    <a:pt x="77" y="18"/>
                    <a:pt x="77" y="50"/>
                  </a:cubicBezTo>
                  <a:cubicBezTo>
                    <a:pt x="77" y="197"/>
                    <a:pt x="77" y="197"/>
                    <a:pt x="77" y="197"/>
                  </a:cubicBezTo>
                  <a:cubicBezTo>
                    <a:pt x="77" y="228"/>
                    <a:pt x="80" y="231"/>
                    <a:pt x="109" y="234"/>
                  </a:cubicBezTo>
                  <a:cubicBezTo>
                    <a:pt x="109" y="246"/>
                    <a:pt x="109" y="246"/>
                    <a:pt x="109" y="246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2" name="Rectangle 525">
              <a:extLst>
                <a:ext uri="{FF2B5EF4-FFF2-40B4-BE49-F238E27FC236}">
                  <a16:creationId xmlns:a16="http://schemas.microsoft.com/office/drawing/2014/main" id="{CD68394D-C320-4EEA-BC60-C92C8DA2340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36" y="295"/>
              <a:ext cx="10" cy="357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3" name="Freeform 526">
              <a:extLst>
                <a:ext uri="{FF2B5EF4-FFF2-40B4-BE49-F238E27FC236}">
                  <a16:creationId xmlns:a16="http://schemas.microsoft.com/office/drawing/2014/main" id="{A420EE36-F748-4023-8463-446077737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5" y="242"/>
              <a:ext cx="179" cy="77"/>
            </a:xfrm>
            <a:custGeom>
              <a:avLst/>
              <a:gdLst>
                <a:gd name="T0" fmla="*/ 174 w 179"/>
                <a:gd name="T1" fmla="*/ 0 h 77"/>
                <a:gd name="T2" fmla="*/ 89 w 179"/>
                <a:gd name="T3" fmla="*/ 46 h 77"/>
                <a:gd name="T4" fmla="*/ 5 w 179"/>
                <a:gd name="T5" fmla="*/ 0 h 77"/>
                <a:gd name="T6" fmla="*/ 0 w 179"/>
                <a:gd name="T7" fmla="*/ 1 h 77"/>
                <a:gd name="T8" fmla="*/ 88 w 179"/>
                <a:gd name="T9" fmla="*/ 77 h 77"/>
                <a:gd name="T10" fmla="*/ 91 w 179"/>
                <a:gd name="T11" fmla="*/ 77 h 77"/>
                <a:gd name="T12" fmla="*/ 179 w 179"/>
                <a:gd name="T13" fmla="*/ 1 h 77"/>
                <a:gd name="T14" fmla="*/ 174 w 179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77">
                  <a:moveTo>
                    <a:pt x="174" y="0"/>
                  </a:moveTo>
                  <a:cubicBezTo>
                    <a:pt x="157" y="7"/>
                    <a:pt x="106" y="38"/>
                    <a:pt x="89" y="46"/>
                  </a:cubicBezTo>
                  <a:cubicBezTo>
                    <a:pt x="73" y="38"/>
                    <a:pt x="22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4"/>
                    <a:pt x="73" y="61"/>
                    <a:pt x="88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106" y="61"/>
                    <a:pt x="163" y="14"/>
                    <a:pt x="179" y="1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4" name="Freeform 527">
              <a:extLst>
                <a:ext uri="{FF2B5EF4-FFF2-40B4-BE49-F238E27FC236}">
                  <a16:creationId xmlns:a16="http://schemas.microsoft.com/office/drawing/2014/main" id="{7C84507E-CBD2-473A-8C39-8516EFE53E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3" y="242"/>
              <a:ext cx="180" cy="77"/>
            </a:xfrm>
            <a:custGeom>
              <a:avLst/>
              <a:gdLst>
                <a:gd name="T0" fmla="*/ 174 w 180"/>
                <a:gd name="T1" fmla="*/ 0 h 77"/>
                <a:gd name="T2" fmla="*/ 90 w 180"/>
                <a:gd name="T3" fmla="*/ 46 h 77"/>
                <a:gd name="T4" fmla="*/ 5 w 180"/>
                <a:gd name="T5" fmla="*/ 0 h 77"/>
                <a:gd name="T6" fmla="*/ 0 w 180"/>
                <a:gd name="T7" fmla="*/ 1 h 77"/>
                <a:gd name="T8" fmla="*/ 88 w 180"/>
                <a:gd name="T9" fmla="*/ 77 h 77"/>
                <a:gd name="T10" fmla="*/ 91 w 180"/>
                <a:gd name="T11" fmla="*/ 77 h 77"/>
                <a:gd name="T12" fmla="*/ 180 w 180"/>
                <a:gd name="T13" fmla="*/ 1 h 77"/>
                <a:gd name="T14" fmla="*/ 174 w 180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77">
                  <a:moveTo>
                    <a:pt x="174" y="0"/>
                  </a:moveTo>
                  <a:cubicBezTo>
                    <a:pt x="157" y="7"/>
                    <a:pt x="106" y="38"/>
                    <a:pt x="90" y="46"/>
                  </a:cubicBezTo>
                  <a:cubicBezTo>
                    <a:pt x="73" y="38"/>
                    <a:pt x="22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4"/>
                    <a:pt x="74" y="61"/>
                    <a:pt x="88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106" y="61"/>
                    <a:pt x="163" y="14"/>
                    <a:pt x="180" y="1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23F2160B-AEAA-4EC9-BD2F-83CD6D1A3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2663" y="1489628"/>
            <a:ext cx="10837862" cy="830997"/>
          </a:xfrm>
        </p:spPr>
        <p:txBody>
          <a:bodyPr anchor="b"/>
          <a:lstStyle>
            <a:lvl1pPr algn="l">
              <a:defRPr sz="6000" b="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CF20F55-6631-4D9A-8FD5-E924BEB151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2529415"/>
            <a:ext cx="10837862" cy="249299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</p:spTree>
    <p:extLst>
      <p:ext uri="{BB962C8B-B14F-4D97-AF65-F5344CB8AC3E}">
        <p14:creationId xmlns:p14="http://schemas.microsoft.com/office/powerpoint/2010/main" val="413349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47F4A9E-12DF-440D-8E0E-DAB79D00F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56C7-3A3A-4CD1-938A-F8BC83BF7634}" type="datetime1">
              <a:rPr lang="cs-CZ" smtClean="0"/>
              <a:t>4.6.2019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FCA722C-C126-40AF-81C6-95C8BC6C7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35F270C-E99B-48E2-B803-D9036F555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obrázku 5">
            <a:extLst>
              <a:ext uri="{FF2B5EF4-FFF2-40B4-BE49-F238E27FC236}">
                <a16:creationId xmlns:a16="http://schemas.microsoft.com/office/drawing/2014/main" id="{66451F1B-23AE-4548-9D8F-3ACE817F2E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826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757EBC-E553-41D6-8C57-4DD8724AC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E4F1171-29BA-4D06-ABCE-CB73CCF39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855F54A1-065C-42DA-8581-326100ADA6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3F16A9A-6618-4855-87A6-C8BEFB8E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218F2-72AE-4BD3-B390-500717288DB9}" type="datetime1">
              <a:rPr lang="cs-CZ" smtClean="0"/>
              <a:t>4.6.2019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8E8F74B-6C3A-4ED0-80BB-E1B57E6BF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C71609C-8079-4CB1-8A3B-9891A40B1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067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E812C1-6E45-4887-A461-B1FE42965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344AF2AB-0548-4F18-AEF7-7440D1EDFA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85F3D5CF-5C21-4E39-B223-04E0CC07BC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8FCB32A-2112-41E1-B9C6-D812EBBD5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F0D01-348A-4187-B749-08A744E7FA0C}" type="datetime1">
              <a:rPr lang="cs-CZ" smtClean="0"/>
              <a:t>4.6.2019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0899985-F660-4B54-9A84-1CEBBB8D5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24756B6-E970-4DD7-A3C9-B29B4128C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95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5E4414-06AD-41FB-B622-8A3FEAC18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AB4F8CD-DA29-40B2-A2B7-5182AE0B99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D926D6E-500E-408E-8F7C-6AB31F88C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F0927-B26A-48E6-A5FD-E5575468FC68}" type="datetime1">
              <a:rPr lang="cs-CZ" smtClean="0"/>
              <a:t>4.6.2019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7CCFBF9-2C0E-4448-AB06-6D2D0E711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654BC39-409A-462C-8233-DEB344E4B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884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89671EB5-F6D3-404E-9E39-A4C1D8BCFF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EF4DF98-710F-43A8-8E82-90A740FDFF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B0CDBD8-CA37-4FA3-9637-4B71BCEED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66F6-B405-4F8D-8B80-2B122CC35183}" type="datetime1">
              <a:rPr lang="cs-CZ" smtClean="0"/>
              <a:t>4.6.2019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144E764-28C2-4AC8-A3EA-6FE4A54B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9CD4322-0038-4153-9928-E0AF8F52F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600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Úvodní sníme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5314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Úvodní sníme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70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Úvodní sníme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0895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Úvodní sníme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972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897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311F37-3D6D-40D0-9708-9A9E398A6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5C95A07-1B5A-4B2F-B096-FC6B33FD0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F6AA8F7-C066-4365-A552-9BD241DA0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2A0F2-E515-4EF2-813C-F4579C60ED1F}" type="datetime1">
              <a:rPr lang="cs-CZ" smtClean="0"/>
              <a:t>4.6.2019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67007B1-F7E8-44F8-8233-48CD6F4C5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39B6AF3-6F78-41E0-A6F7-D5303A3E7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885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168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6338295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255573" y="164638"/>
            <a:ext cx="993642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255573" y="932723"/>
            <a:ext cx="993642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10999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3F2160B-AEAA-4EC9-BD2F-83CD6D1A3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2662" y="1146162"/>
            <a:ext cx="10837862" cy="830997"/>
          </a:xfrm>
        </p:spPr>
        <p:txBody>
          <a:bodyPr anchor="b"/>
          <a:lstStyle>
            <a:lvl1pPr algn="l">
              <a:defRPr sz="6000" b="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CF20F55-6631-4D9A-8FD5-E924BEB151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2" y="2217160"/>
            <a:ext cx="10837862" cy="249299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pic>
        <p:nvPicPr>
          <p:cNvPr id="536" name="Obrázek 53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307" y="5814559"/>
            <a:ext cx="4902573" cy="104344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63" y="2839453"/>
            <a:ext cx="10846070" cy="297510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095" y="376238"/>
            <a:ext cx="2259429" cy="59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8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ACD17269-4B14-4C4E-B0CC-9EB6FD588B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" y="0"/>
            <a:ext cx="12190898" cy="6858000"/>
          </a:xfrm>
          <a:prstGeom prst="rect">
            <a:avLst/>
          </a:prstGeom>
        </p:spPr>
      </p:pic>
      <p:sp>
        <p:nvSpPr>
          <p:cNvPr id="6" name="Nadpis 5">
            <a:extLst>
              <a:ext uri="{FF2B5EF4-FFF2-40B4-BE49-F238E27FC236}">
                <a16:creationId xmlns:a16="http://schemas.microsoft.com/office/drawing/2014/main" id="{DA17D815-982B-4782-B99E-809DC281A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428" y="2169544"/>
            <a:ext cx="10833097" cy="747897"/>
          </a:xfrm>
        </p:spPr>
        <p:txBody>
          <a:bodyPr/>
          <a:lstStyle>
            <a:lvl1pPr>
              <a:defRPr sz="5400"/>
            </a:lvl1pPr>
          </a:lstStyle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83468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3C58F095-985A-42BE-973A-C73C9B4B5E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" y="0"/>
            <a:ext cx="12190898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BB779A12-BBED-4324-8296-0461B2EE0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1" y="4185286"/>
            <a:ext cx="6227763" cy="871537"/>
          </a:xfrm>
          <a:solidFill>
            <a:schemeClr val="bg1"/>
          </a:solidFill>
        </p:spPr>
        <p:txBody>
          <a:bodyPr wrap="none" lIns="108000" tIns="108000" rIns="108000" bIns="108000" anchor="ctr">
            <a:noAutofit/>
          </a:bodyPr>
          <a:lstStyle>
            <a:lvl1pPr>
              <a:defRPr sz="4400"/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30666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ACD17269-4B14-4C4E-B0CC-9EB6FD588B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" y="0"/>
            <a:ext cx="12190898" cy="6858000"/>
          </a:xfrm>
          <a:prstGeom prst="rect">
            <a:avLst/>
          </a:prstGeom>
        </p:spPr>
      </p:pic>
      <p:sp>
        <p:nvSpPr>
          <p:cNvPr id="6" name="Nadpis 5">
            <a:extLst>
              <a:ext uri="{FF2B5EF4-FFF2-40B4-BE49-F238E27FC236}">
                <a16:creationId xmlns:a16="http://schemas.microsoft.com/office/drawing/2014/main" id="{DA17D815-982B-4782-B99E-809DC281A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428" y="1699987"/>
            <a:ext cx="10833097" cy="747897"/>
          </a:xfrm>
        </p:spPr>
        <p:txBody>
          <a:bodyPr/>
          <a:lstStyle>
            <a:lvl1pPr>
              <a:defRPr sz="54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Obdélník 2"/>
          <p:cNvSpPr/>
          <p:nvPr userDrawn="1"/>
        </p:nvSpPr>
        <p:spPr>
          <a:xfrm>
            <a:off x="708454" y="5824151"/>
            <a:ext cx="11244649" cy="103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311" y="5890461"/>
            <a:ext cx="4203031" cy="932809"/>
          </a:xfrm>
          <a:prstGeom prst="rect">
            <a:avLst/>
          </a:prstGeom>
        </p:spPr>
      </p:pic>
      <p:sp>
        <p:nvSpPr>
          <p:cNvPr id="2" name="Obdélník 1"/>
          <p:cNvSpPr/>
          <p:nvPr userDrawn="1"/>
        </p:nvSpPr>
        <p:spPr>
          <a:xfrm>
            <a:off x="7010400" y="140043"/>
            <a:ext cx="5049795" cy="922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8" name="Přímá spojnice 7"/>
          <p:cNvCxnSpPr/>
          <p:nvPr userDrawn="1"/>
        </p:nvCxnSpPr>
        <p:spPr>
          <a:xfrm>
            <a:off x="987428" y="2520778"/>
            <a:ext cx="1120457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Obdélník 8"/>
          <p:cNvSpPr/>
          <p:nvPr userDrawn="1"/>
        </p:nvSpPr>
        <p:spPr>
          <a:xfrm>
            <a:off x="889686" y="2998573"/>
            <a:ext cx="11302314" cy="288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63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787203-4C14-4E2B-B89B-B46A96C7A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BAAA7619-59AD-4805-A6F0-A07536A10C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2575149E-E4A0-4707-8029-41461BADAF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20C7482-0AE3-4B85-A0D1-98036D47C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A9DB-56C0-4AFA-B609-08D6E914483B}" type="datetime1">
              <a:rPr lang="cs-CZ" smtClean="0"/>
              <a:t>4.6.2019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05EB9D0-E4BE-46C8-8C7C-2C76B3767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8BE56F2-CA08-48CF-B55E-AFE48AD33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607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487B669-8514-4F2B-935F-BE25D565E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9B835D2B-8D5D-4ECB-8DF2-6B41AC552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41D288C7-60C5-4D65-9ED9-21A9409FA1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2449DC18-B111-4232-A66A-821413C2A3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FF5DB865-63B5-4122-9EDB-95B40789EA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CBB204F3-6362-4F0D-9597-930C4B1E0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72-689A-4A42-B4B8-1D078E5817EB}" type="datetime1">
              <a:rPr lang="cs-CZ" smtClean="0"/>
              <a:t>4.6.2019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869DF40E-CE83-41F0-B39B-7AFE5C489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F99FE1A5-86F5-44E8-9F77-572EDD58E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986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5753B2-7120-4931-B4BD-A1BB1BC68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80133B5E-0EEE-4D5B-ADA0-042556AE5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87A7D-3855-41B4-BEC4-2D8A1CAF07BD}" type="datetime1">
              <a:rPr lang="cs-CZ" smtClean="0"/>
              <a:t>4.6.2019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3E5E8F1-F2CB-4295-8626-9E69A363F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E4E74D0-A276-4C6F-8447-679BEB8C1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848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 +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obrázku 6">
            <a:extLst>
              <a:ext uri="{FF2B5EF4-FFF2-40B4-BE49-F238E27FC236}">
                <a16:creationId xmlns:a16="http://schemas.microsoft.com/office/drawing/2014/main" id="{5A29BEDA-0538-441B-A53F-33FA1C75D0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B5753B2-7120-4931-B4BD-A1BB1BC68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80133B5E-0EEE-4D5B-ADA0-042556AE5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FC291-31E6-4FB2-84DD-E9A4A51311F1}" type="datetime1">
              <a:rPr lang="cs-CZ" smtClean="0"/>
              <a:t>4.6.2019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3E5E8F1-F2CB-4295-8626-9E69A363F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E4E74D0-A276-4C6F-8447-679BEB8C1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43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47F4A9E-12DF-440D-8E0E-DAB79D00F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409C9-9FF6-428B-B2B4-2129E05EB4F1}" type="datetime1">
              <a:rPr lang="cs-CZ" smtClean="0"/>
              <a:t>4.6.2019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FCA722C-C126-40AF-81C6-95C8BC6C7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35F270C-E99B-48E2-B803-D9036F555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1-FB00-4C88-951D-19BBB06454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50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DF5D6ED9-FBCD-421B-BA54-D2E549EA0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cs-CZ" dirty="0"/>
              <a:t>Nadpis slajdu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150CE499-6A3E-46D3-BBDC-3008AA2A0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2663" y="1619251"/>
            <a:ext cx="10837862" cy="419696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5AD691-AE00-4D5D-B389-6984ABAB86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82662" y="6593277"/>
            <a:ext cx="957263" cy="1567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FD018-37BB-47BC-8C8D-0ADEC6A63688}" type="datetime1">
              <a:rPr lang="cs-CZ" smtClean="0"/>
              <a:t>4.6.2019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925DDCC-6AA8-4714-A9F4-EA08F81544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93277"/>
            <a:ext cx="4114800" cy="1567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44249" y="6593277"/>
            <a:ext cx="671511" cy="1567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23121-FB00-4C88-951D-19BBB06454A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3093D0B6-A602-4DBE-8C8F-0190BD07A0C4}"/>
              </a:ext>
            </a:extLst>
          </p:cNvPr>
          <p:cNvSpPr>
            <a:spLocks/>
          </p:cNvSpPr>
          <p:nvPr userDrawn="1"/>
        </p:nvSpPr>
        <p:spPr bwMode="auto">
          <a:xfrm>
            <a:off x="98266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1D3A86D7-EA30-4DB3-BD04-B46D210FD8F1}"/>
              </a:ext>
            </a:extLst>
          </p:cNvPr>
          <p:cNvSpPr>
            <a:spLocks/>
          </p:cNvSpPr>
          <p:nvPr userDrawn="1"/>
        </p:nvSpPr>
        <p:spPr bwMode="auto">
          <a:xfrm>
            <a:off x="1311275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7D4D58D3-4643-4F59-B3BC-51ADAF727EB2}"/>
              </a:ext>
            </a:extLst>
          </p:cNvPr>
          <p:cNvSpPr>
            <a:spLocks/>
          </p:cNvSpPr>
          <p:nvPr userDrawn="1"/>
        </p:nvSpPr>
        <p:spPr bwMode="auto">
          <a:xfrm>
            <a:off x="164147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B985EAC9-5F65-47D2-A069-BE7421840D1D}"/>
              </a:ext>
            </a:extLst>
          </p:cNvPr>
          <p:cNvSpPr>
            <a:spLocks/>
          </p:cNvSpPr>
          <p:nvPr userDrawn="1"/>
        </p:nvSpPr>
        <p:spPr bwMode="auto">
          <a:xfrm>
            <a:off x="197008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id="{40F5A126-9672-4D61-B520-726987AF01F8}"/>
              </a:ext>
            </a:extLst>
          </p:cNvPr>
          <p:cNvSpPr>
            <a:spLocks/>
          </p:cNvSpPr>
          <p:nvPr userDrawn="1"/>
        </p:nvSpPr>
        <p:spPr bwMode="auto">
          <a:xfrm>
            <a:off x="230028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0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D684EC8B-EAFC-4421-A904-739BBBDDF784}"/>
              </a:ext>
            </a:extLst>
          </p:cNvPr>
          <p:cNvSpPr>
            <a:spLocks/>
          </p:cNvSpPr>
          <p:nvPr userDrawn="1"/>
        </p:nvSpPr>
        <p:spPr bwMode="auto">
          <a:xfrm>
            <a:off x="262890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51D6E31F-2DAA-4244-A8F8-7D1809ABB7FE}"/>
              </a:ext>
            </a:extLst>
          </p:cNvPr>
          <p:cNvSpPr>
            <a:spLocks/>
          </p:cNvSpPr>
          <p:nvPr userDrawn="1"/>
        </p:nvSpPr>
        <p:spPr bwMode="auto">
          <a:xfrm>
            <a:off x="2957513" y="6118225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0" name="Freeform 12">
            <a:extLst>
              <a:ext uri="{FF2B5EF4-FFF2-40B4-BE49-F238E27FC236}">
                <a16:creationId xmlns:a16="http://schemas.microsoft.com/office/drawing/2014/main" id="{E93EFBAD-1226-4FE6-9D13-F7655949E4F9}"/>
              </a:ext>
            </a:extLst>
          </p:cNvPr>
          <p:cNvSpPr>
            <a:spLocks/>
          </p:cNvSpPr>
          <p:nvPr userDrawn="1"/>
        </p:nvSpPr>
        <p:spPr bwMode="auto">
          <a:xfrm>
            <a:off x="328771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id="{C899395C-1511-4E84-AD9F-429BDF3B0600}"/>
              </a:ext>
            </a:extLst>
          </p:cNvPr>
          <p:cNvSpPr>
            <a:spLocks/>
          </p:cNvSpPr>
          <p:nvPr userDrawn="1"/>
        </p:nvSpPr>
        <p:spPr bwMode="auto">
          <a:xfrm>
            <a:off x="361632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2" name="Freeform 14">
            <a:extLst>
              <a:ext uri="{FF2B5EF4-FFF2-40B4-BE49-F238E27FC236}">
                <a16:creationId xmlns:a16="http://schemas.microsoft.com/office/drawing/2014/main" id="{DE596E33-2AFB-4245-B4B2-10CB9E753DB5}"/>
              </a:ext>
            </a:extLst>
          </p:cNvPr>
          <p:cNvSpPr>
            <a:spLocks/>
          </p:cNvSpPr>
          <p:nvPr userDrawn="1"/>
        </p:nvSpPr>
        <p:spPr bwMode="auto">
          <a:xfrm>
            <a:off x="394652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3" name="Freeform 15">
            <a:extLst>
              <a:ext uri="{FF2B5EF4-FFF2-40B4-BE49-F238E27FC236}">
                <a16:creationId xmlns:a16="http://schemas.microsoft.com/office/drawing/2014/main" id="{ADB6A147-9063-4822-ACFF-621A99B3241B}"/>
              </a:ext>
            </a:extLst>
          </p:cNvPr>
          <p:cNvSpPr>
            <a:spLocks/>
          </p:cNvSpPr>
          <p:nvPr userDrawn="1"/>
        </p:nvSpPr>
        <p:spPr bwMode="auto">
          <a:xfrm>
            <a:off x="427513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4" name="Freeform 16">
            <a:extLst>
              <a:ext uri="{FF2B5EF4-FFF2-40B4-BE49-F238E27FC236}">
                <a16:creationId xmlns:a16="http://schemas.microsoft.com/office/drawing/2014/main" id="{44F8FED3-602C-4B23-9362-F7F1E7DD2261}"/>
              </a:ext>
            </a:extLst>
          </p:cNvPr>
          <p:cNvSpPr>
            <a:spLocks/>
          </p:cNvSpPr>
          <p:nvPr userDrawn="1"/>
        </p:nvSpPr>
        <p:spPr bwMode="auto">
          <a:xfrm>
            <a:off x="4603750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5" name="Freeform 17">
            <a:extLst>
              <a:ext uri="{FF2B5EF4-FFF2-40B4-BE49-F238E27FC236}">
                <a16:creationId xmlns:a16="http://schemas.microsoft.com/office/drawing/2014/main" id="{85B09354-B7D0-40A6-8D0B-D50D7AA5A870}"/>
              </a:ext>
            </a:extLst>
          </p:cNvPr>
          <p:cNvSpPr>
            <a:spLocks/>
          </p:cNvSpPr>
          <p:nvPr userDrawn="1"/>
        </p:nvSpPr>
        <p:spPr bwMode="auto">
          <a:xfrm>
            <a:off x="493395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ADE35CAF-CAD9-469A-B571-C69F70E103B7}"/>
              </a:ext>
            </a:extLst>
          </p:cNvPr>
          <p:cNvSpPr>
            <a:spLocks/>
          </p:cNvSpPr>
          <p:nvPr userDrawn="1"/>
        </p:nvSpPr>
        <p:spPr bwMode="auto">
          <a:xfrm>
            <a:off x="98266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7" name="Freeform 19">
            <a:extLst>
              <a:ext uri="{FF2B5EF4-FFF2-40B4-BE49-F238E27FC236}">
                <a16:creationId xmlns:a16="http://schemas.microsoft.com/office/drawing/2014/main" id="{17285A94-4916-400B-ABB8-9F4B3C90D060}"/>
              </a:ext>
            </a:extLst>
          </p:cNvPr>
          <p:cNvSpPr>
            <a:spLocks/>
          </p:cNvSpPr>
          <p:nvPr userDrawn="1"/>
        </p:nvSpPr>
        <p:spPr bwMode="auto">
          <a:xfrm>
            <a:off x="1311275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8" name="Freeform 20">
            <a:extLst>
              <a:ext uri="{FF2B5EF4-FFF2-40B4-BE49-F238E27FC236}">
                <a16:creationId xmlns:a16="http://schemas.microsoft.com/office/drawing/2014/main" id="{7333553E-A022-4878-8A6C-2CA66E422AA5}"/>
              </a:ext>
            </a:extLst>
          </p:cNvPr>
          <p:cNvSpPr>
            <a:spLocks/>
          </p:cNvSpPr>
          <p:nvPr userDrawn="1"/>
        </p:nvSpPr>
        <p:spPr bwMode="auto">
          <a:xfrm>
            <a:off x="164147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9" name="Freeform 21">
            <a:extLst>
              <a:ext uri="{FF2B5EF4-FFF2-40B4-BE49-F238E27FC236}">
                <a16:creationId xmlns:a16="http://schemas.microsoft.com/office/drawing/2014/main" id="{A1FD1FFE-7814-4629-9F79-D853203C983C}"/>
              </a:ext>
            </a:extLst>
          </p:cNvPr>
          <p:cNvSpPr>
            <a:spLocks/>
          </p:cNvSpPr>
          <p:nvPr userDrawn="1"/>
        </p:nvSpPr>
        <p:spPr bwMode="auto">
          <a:xfrm>
            <a:off x="197008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0" name="Freeform 22">
            <a:extLst>
              <a:ext uri="{FF2B5EF4-FFF2-40B4-BE49-F238E27FC236}">
                <a16:creationId xmlns:a16="http://schemas.microsoft.com/office/drawing/2014/main" id="{7E5F0987-CEA6-4CE5-91D0-B0EC93EDA7D7}"/>
              </a:ext>
            </a:extLst>
          </p:cNvPr>
          <p:cNvSpPr>
            <a:spLocks/>
          </p:cNvSpPr>
          <p:nvPr userDrawn="1"/>
        </p:nvSpPr>
        <p:spPr bwMode="auto">
          <a:xfrm>
            <a:off x="230028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0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1" name="Freeform 23">
            <a:extLst>
              <a:ext uri="{FF2B5EF4-FFF2-40B4-BE49-F238E27FC236}">
                <a16:creationId xmlns:a16="http://schemas.microsoft.com/office/drawing/2014/main" id="{A8FA13CB-C987-42E2-B8E6-3B2292B4830B}"/>
              </a:ext>
            </a:extLst>
          </p:cNvPr>
          <p:cNvSpPr>
            <a:spLocks/>
          </p:cNvSpPr>
          <p:nvPr userDrawn="1"/>
        </p:nvSpPr>
        <p:spPr bwMode="auto">
          <a:xfrm>
            <a:off x="262890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2" name="Freeform 24">
            <a:extLst>
              <a:ext uri="{FF2B5EF4-FFF2-40B4-BE49-F238E27FC236}">
                <a16:creationId xmlns:a16="http://schemas.microsoft.com/office/drawing/2014/main" id="{0DB2C88D-B366-476B-A6E2-16A1B0C44EAD}"/>
              </a:ext>
            </a:extLst>
          </p:cNvPr>
          <p:cNvSpPr>
            <a:spLocks/>
          </p:cNvSpPr>
          <p:nvPr userDrawn="1"/>
        </p:nvSpPr>
        <p:spPr bwMode="auto">
          <a:xfrm>
            <a:off x="2957513" y="6354763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3" name="Freeform 25">
            <a:extLst>
              <a:ext uri="{FF2B5EF4-FFF2-40B4-BE49-F238E27FC236}">
                <a16:creationId xmlns:a16="http://schemas.microsoft.com/office/drawing/2014/main" id="{76D81A16-E910-4F55-A0CB-96EEE7348DF4}"/>
              </a:ext>
            </a:extLst>
          </p:cNvPr>
          <p:cNvSpPr>
            <a:spLocks/>
          </p:cNvSpPr>
          <p:nvPr userDrawn="1"/>
        </p:nvSpPr>
        <p:spPr bwMode="auto">
          <a:xfrm>
            <a:off x="328771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4" name="Freeform 26">
            <a:extLst>
              <a:ext uri="{FF2B5EF4-FFF2-40B4-BE49-F238E27FC236}">
                <a16:creationId xmlns:a16="http://schemas.microsoft.com/office/drawing/2014/main" id="{0A200279-BA29-4467-AC73-AB16BF14D17A}"/>
              </a:ext>
            </a:extLst>
          </p:cNvPr>
          <p:cNvSpPr>
            <a:spLocks/>
          </p:cNvSpPr>
          <p:nvPr userDrawn="1"/>
        </p:nvSpPr>
        <p:spPr bwMode="auto">
          <a:xfrm>
            <a:off x="361632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5" name="Freeform 27">
            <a:extLst>
              <a:ext uri="{FF2B5EF4-FFF2-40B4-BE49-F238E27FC236}">
                <a16:creationId xmlns:a16="http://schemas.microsoft.com/office/drawing/2014/main" id="{B8D3BC56-AC6B-433D-9E94-90D2ADEAC1E0}"/>
              </a:ext>
            </a:extLst>
          </p:cNvPr>
          <p:cNvSpPr>
            <a:spLocks/>
          </p:cNvSpPr>
          <p:nvPr userDrawn="1"/>
        </p:nvSpPr>
        <p:spPr bwMode="auto">
          <a:xfrm>
            <a:off x="394652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6" name="Freeform 28">
            <a:extLst>
              <a:ext uri="{FF2B5EF4-FFF2-40B4-BE49-F238E27FC236}">
                <a16:creationId xmlns:a16="http://schemas.microsoft.com/office/drawing/2014/main" id="{4034E165-FD0D-4ACA-B7E4-89E83BB21F76}"/>
              </a:ext>
            </a:extLst>
          </p:cNvPr>
          <p:cNvSpPr>
            <a:spLocks/>
          </p:cNvSpPr>
          <p:nvPr userDrawn="1"/>
        </p:nvSpPr>
        <p:spPr bwMode="auto">
          <a:xfrm>
            <a:off x="427513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7" name="Freeform 29">
            <a:extLst>
              <a:ext uri="{FF2B5EF4-FFF2-40B4-BE49-F238E27FC236}">
                <a16:creationId xmlns:a16="http://schemas.microsoft.com/office/drawing/2014/main" id="{546D5984-CA77-453E-8C42-3EA9410D5123}"/>
              </a:ext>
            </a:extLst>
          </p:cNvPr>
          <p:cNvSpPr>
            <a:spLocks/>
          </p:cNvSpPr>
          <p:nvPr userDrawn="1"/>
        </p:nvSpPr>
        <p:spPr bwMode="auto">
          <a:xfrm>
            <a:off x="4603750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8" name="Freeform 30">
            <a:extLst>
              <a:ext uri="{FF2B5EF4-FFF2-40B4-BE49-F238E27FC236}">
                <a16:creationId xmlns:a16="http://schemas.microsoft.com/office/drawing/2014/main" id="{64D9D2A2-AC15-4B7E-9914-07DDFBDC2208}"/>
              </a:ext>
            </a:extLst>
          </p:cNvPr>
          <p:cNvSpPr>
            <a:spLocks/>
          </p:cNvSpPr>
          <p:nvPr userDrawn="1"/>
        </p:nvSpPr>
        <p:spPr bwMode="auto">
          <a:xfrm>
            <a:off x="493395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9" name="Freeform 31">
            <a:extLst>
              <a:ext uri="{FF2B5EF4-FFF2-40B4-BE49-F238E27FC236}">
                <a16:creationId xmlns:a16="http://schemas.microsoft.com/office/drawing/2014/main" id="{35CA2AE6-8A57-44D2-A4D8-DBB336C450EF}"/>
              </a:ext>
            </a:extLst>
          </p:cNvPr>
          <p:cNvSpPr>
            <a:spLocks/>
          </p:cNvSpPr>
          <p:nvPr userDrawn="1"/>
        </p:nvSpPr>
        <p:spPr bwMode="auto">
          <a:xfrm>
            <a:off x="526256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0" name="Freeform 32">
            <a:extLst>
              <a:ext uri="{FF2B5EF4-FFF2-40B4-BE49-F238E27FC236}">
                <a16:creationId xmlns:a16="http://schemas.microsoft.com/office/drawing/2014/main" id="{4F9CAB21-B4C9-45D6-B426-995736169C7F}"/>
              </a:ext>
            </a:extLst>
          </p:cNvPr>
          <p:cNvSpPr>
            <a:spLocks/>
          </p:cNvSpPr>
          <p:nvPr userDrawn="1"/>
        </p:nvSpPr>
        <p:spPr bwMode="auto">
          <a:xfrm>
            <a:off x="559276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1" name="Freeform 33">
            <a:extLst>
              <a:ext uri="{FF2B5EF4-FFF2-40B4-BE49-F238E27FC236}">
                <a16:creationId xmlns:a16="http://schemas.microsoft.com/office/drawing/2014/main" id="{FD999AA4-CBAC-42F5-A912-5AA331AE17C9}"/>
              </a:ext>
            </a:extLst>
          </p:cNvPr>
          <p:cNvSpPr>
            <a:spLocks/>
          </p:cNvSpPr>
          <p:nvPr userDrawn="1"/>
        </p:nvSpPr>
        <p:spPr bwMode="auto">
          <a:xfrm>
            <a:off x="592137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2" name="Freeform 34">
            <a:extLst>
              <a:ext uri="{FF2B5EF4-FFF2-40B4-BE49-F238E27FC236}">
                <a16:creationId xmlns:a16="http://schemas.microsoft.com/office/drawing/2014/main" id="{DC8ADC1E-F16A-4799-A584-8F84DE0701AB}"/>
              </a:ext>
            </a:extLst>
          </p:cNvPr>
          <p:cNvSpPr>
            <a:spLocks/>
          </p:cNvSpPr>
          <p:nvPr userDrawn="1"/>
        </p:nvSpPr>
        <p:spPr bwMode="auto">
          <a:xfrm>
            <a:off x="6249988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3" name="Freeform 35">
            <a:extLst>
              <a:ext uri="{FF2B5EF4-FFF2-40B4-BE49-F238E27FC236}">
                <a16:creationId xmlns:a16="http://schemas.microsoft.com/office/drawing/2014/main" id="{DBF4F64E-3ED3-4034-A3E6-D1B27A3FC98E}"/>
              </a:ext>
            </a:extLst>
          </p:cNvPr>
          <p:cNvSpPr>
            <a:spLocks/>
          </p:cNvSpPr>
          <p:nvPr userDrawn="1"/>
        </p:nvSpPr>
        <p:spPr bwMode="auto">
          <a:xfrm>
            <a:off x="658018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4" name="Freeform 36">
            <a:extLst>
              <a:ext uri="{FF2B5EF4-FFF2-40B4-BE49-F238E27FC236}">
                <a16:creationId xmlns:a16="http://schemas.microsoft.com/office/drawing/2014/main" id="{4AF2FBB2-694A-4C09-A7C7-C24F88801FA2}"/>
              </a:ext>
            </a:extLst>
          </p:cNvPr>
          <p:cNvSpPr>
            <a:spLocks/>
          </p:cNvSpPr>
          <p:nvPr userDrawn="1"/>
        </p:nvSpPr>
        <p:spPr bwMode="auto">
          <a:xfrm>
            <a:off x="690880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5" name="Freeform 37">
            <a:extLst>
              <a:ext uri="{FF2B5EF4-FFF2-40B4-BE49-F238E27FC236}">
                <a16:creationId xmlns:a16="http://schemas.microsoft.com/office/drawing/2014/main" id="{607BBDDA-99C9-49FD-BEBE-CF81D157FA9E}"/>
              </a:ext>
            </a:extLst>
          </p:cNvPr>
          <p:cNvSpPr>
            <a:spLocks/>
          </p:cNvSpPr>
          <p:nvPr userDrawn="1"/>
        </p:nvSpPr>
        <p:spPr bwMode="auto">
          <a:xfrm>
            <a:off x="723900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0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6" name="Freeform 38">
            <a:extLst>
              <a:ext uri="{FF2B5EF4-FFF2-40B4-BE49-F238E27FC236}">
                <a16:creationId xmlns:a16="http://schemas.microsoft.com/office/drawing/2014/main" id="{17022F1D-0893-49F3-BD07-622B866B60AE}"/>
              </a:ext>
            </a:extLst>
          </p:cNvPr>
          <p:cNvSpPr>
            <a:spLocks/>
          </p:cNvSpPr>
          <p:nvPr userDrawn="1"/>
        </p:nvSpPr>
        <p:spPr bwMode="auto">
          <a:xfrm>
            <a:off x="756761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7" name="Freeform 39">
            <a:extLst>
              <a:ext uri="{FF2B5EF4-FFF2-40B4-BE49-F238E27FC236}">
                <a16:creationId xmlns:a16="http://schemas.microsoft.com/office/drawing/2014/main" id="{D84A3A64-FFF2-4785-95E1-FEC6ED1CDC3A}"/>
              </a:ext>
            </a:extLst>
          </p:cNvPr>
          <p:cNvSpPr>
            <a:spLocks/>
          </p:cNvSpPr>
          <p:nvPr userDrawn="1"/>
        </p:nvSpPr>
        <p:spPr bwMode="auto">
          <a:xfrm>
            <a:off x="7896225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8" name="Freeform 40">
            <a:extLst>
              <a:ext uri="{FF2B5EF4-FFF2-40B4-BE49-F238E27FC236}">
                <a16:creationId xmlns:a16="http://schemas.microsoft.com/office/drawing/2014/main" id="{6D14234F-ECD7-4445-90B5-912C892F08BF}"/>
              </a:ext>
            </a:extLst>
          </p:cNvPr>
          <p:cNvSpPr>
            <a:spLocks/>
          </p:cNvSpPr>
          <p:nvPr userDrawn="1"/>
        </p:nvSpPr>
        <p:spPr bwMode="auto">
          <a:xfrm>
            <a:off x="822642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9" name="Freeform 41">
            <a:extLst>
              <a:ext uri="{FF2B5EF4-FFF2-40B4-BE49-F238E27FC236}">
                <a16:creationId xmlns:a16="http://schemas.microsoft.com/office/drawing/2014/main" id="{201AA295-BB78-4D13-98A1-65C45BA3B112}"/>
              </a:ext>
            </a:extLst>
          </p:cNvPr>
          <p:cNvSpPr>
            <a:spLocks/>
          </p:cNvSpPr>
          <p:nvPr userDrawn="1"/>
        </p:nvSpPr>
        <p:spPr bwMode="auto">
          <a:xfrm>
            <a:off x="855503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0" name="Freeform 42">
            <a:extLst>
              <a:ext uri="{FF2B5EF4-FFF2-40B4-BE49-F238E27FC236}">
                <a16:creationId xmlns:a16="http://schemas.microsoft.com/office/drawing/2014/main" id="{5507DDCD-4ABE-4F67-A03F-74BA13CCD9A9}"/>
              </a:ext>
            </a:extLst>
          </p:cNvPr>
          <p:cNvSpPr>
            <a:spLocks/>
          </p:cNvSpPr>
          <p:nvPr userDrawn="1"/>
        </p:nvSpPr>
        <p:spPr bwMode="auto">
          <a:xfrm>
            <a:off x="888523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1" name="Freeform 43">
            <a:extLst>
              <a:ext uri="{FF2B5EF4-FFF2-40B4-BE49-F238E27FC236}">
                <a16:creationId xmlns:a16="http://schemas.microsoft.com/office/drawing/2014/main" id="{037B823D-FCEF-422C-B594-5A0AB7BA6F6D}"/>
              </a:ext>
            </a:extLst>
          </p:cNvPr>
          <p:cNvSpPr>
            <a:spLocks/>
          </p:cNvSpPr>
          <p:nvPr userDrawn="1"/>
        </p:nvSpPr>
        <p:spPr bwMode="auto">
          <a:xfrm>
            <a:off x="921385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2" name="Freeform 44">
            <a:extLst>
              <a:ext uri="{FF2B5EF4-FFF2-40B4-BE49-F238E27FC236}">
                <a16:creationId xmlns:a16="http://schemas.microsoft.com/office/drawing/2014/main" id="{8DFAE7C0-B00E-48F0-B262-3F9122C757E5}"/>
              </a:ext>
            </a:extLst>
          </p:cNvPr>
          <p:cNvSpPr>
            <a:spLocks/>
          </p:cNvSpPr>
          <p:nvPr userDrawn="1"/>
        </p:nvSpPr>
        <p:spPr bwMode="auto">
          <a:xfrm>
            <a:off x="526256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3" name="Freeform 45">
            <a:extLst>
              <a:ext uri="{FF2B5EF4-FFF2-40B4-BE49-F238E27FC236}">
                <a16:creationId xmlns:a16="http://schemas.microsoft.com/office/drawing/2014/main" id="{3EFA6230-3A0A-46C4-8A4B-C3EACC8CDBF5}"/>
              </a:ext>
            </a:extLst>
          </p:cNvPr>
          <p:cNvSpPr>
            <a:spLocks/>
          </p:cNvSpPr>
          <p:nvPr userDrawn="1"/>
        </p:nvSpPr>
        <p:spPr bwMode="auto">
          <a:xfrm>
            <a:off x="559276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4" name="Freeform 46">
            <a:extLst>
              <a:ext uri="{FF2B5EF4-FFF2-40B4-BE49-F238E27FC236}">
                <a16:creationId xmlns:a16="http://schemas.microsoft.com/office/drawing/2014/main" id="{2D7E21CB-F15B-4B1D-9E3C-4500376EA5A4}"/>
              </a:ext>
            </a:extLst>
          </p:cNvPr>
          <p:cNvSpPr>
            <a:spLocks/>
          </p:cNvSpPr>
          <p:nvPr userDrawn="1"/>
        </p:nvSpPr>
        <p:spPr bwMode="auto">
          <a:xfrm>
            <a:off x="592137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5" name="Freeform 47">
            <a:extLst>
              <a:ext uri="{FF2B5EF4-FFF2-40B4-BE49-F238E27FC236}">
                <a16:creationId xmlns:a16="http://schemas.microsoft.com/office/drawing/2014/main" id="{30317E8E-11C2-4E5F-B835-B0FF7D42EB7E}"/>
              </a:ext>
            </a:extLst>
          </p:cNvPr>
          <p:cNvSpPr>
            <a:spLocks/>
          </p:cNvSpPr>
          <p:nvPr userDrawn="1"/>
        </p:nvSpPr>
        <p:spPr bwMode="auto">
          <a:xfrm>
            <a:off x="6249988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6" name="Freeform 48">
            <a:extLst>
              <a:ext uri="{FF2B5EF4-FFF2-40B4-BE49-F238E27FC236}">
                <a16:creationId xmlns:a16="http://schemas.microsoft.com/office/drawing/2014/main" id="{BEDA32C0-C73E-48F1-9766-D787B01A94EE}"/>
              </a:ext>
            </a:extLst>
          </p:cNvPr>
          <p:cNvSpPr>
            <a:spLocks/>
          </p:cNvSpPr>
          <p:nvPr userDrawn="1"/>
        </p:nvSpPr>
        <p:spPr bwMode="auto">
          <a:xfrm>
            <a:off x="658018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7" name="Freeform 49">
            <a:extLst>
              <a:ext uri="{FF2B5EF4-FFF2-40B4-BE49-F238E27FC236}">
                <a16:creationId xmlns:a16="http://schemas.microsoft.com/office/drawing/2014/main" id="{F3C47E2A-5E32-407B-998C-4918FEE785DA}"/>
              </a:ext>
            </a:extLst>
          </p:cNvPr>
          <p:cNvSpPr>
            <a:spLocks/>
          </p:cNvSpPr>
          <p:nvPr userDrawn="1"/>
        </p:nvSpPr>
        <p:spPr bwMode="auto">
          <a:xfrm>
            <a:off x="690880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8" name="Freeform 50">
            <a:extLst>
              <a:ext uri="{FF2B5EF4-FFF2-40B4-BE49-F238E27FC236}">
                <a16:creationId xmlns:a16="http://schemas.microsoft.com/office/drawing/2014/main" id="{BD4DCD15-E801-4288-ABF7-2451A0AB0D08}"/>
              </a:ext>
            </a:extLst>
          </p:cNvPr>
          <p:cNvSpPr>
            <a:spLocks/>
          </p:cNvSpPr>
          <p:nvPr userDrawn="1"/>
        </p:nvSpPr>
        <p:spPr bwMode="auto">
          <a:xfrm>
            <a:off x="723900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0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9" name="Freeform 51">
            <a:extLst>
              <a:ext uri="{FF2B5EF4-FFF2-40B4-BE49-F238E27FC236}">
                <a16:creationId xmlns:a16="http://schemas.microsoft.com/office/drawing/2014/main" id="{1C87012D-66E6-45CE-B011-F02C296834EF}"/>
              </a:ext>
            </a:extLst>
          </p:cNvPr>
          <p:cNvSpPr>
            <a:spLocks/>
          </p:cNvSpPr>
          <p:nvPr userDrawn="1"/>
        </p:nvSpPr>
        <p:spPr bwMode="auto">
          <a:xfrm>
            <a:off x="756761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0" name="Freeform 52">
            <a:extLst>
              <a:ext uri="{FF2B5EF4-FFF2-40B4-BE49-F238E27FC236}">
                <a16:creationId xmlns:a16="http://schemas.microsoft.com/office/drawing/2014/main" id="{567FB1CC-28D7-4A6E-8007-491816EE796B}"/>
              </a:ext>
            </a:extLst>
          </p:cNvPr>
          <p:cNvSpPr>
            <a:spLocks/>
          </p:cNvSpPr>
          <p:nvPr userDrawn="1"/>
        </p:nvSpPr>
        <p:spPr bwMode="auto">
          <a:xfrm>
            <a:off x="7896225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1" name="Freeform 53">
            <a:extLst>
              <a:ext uri="{FF2B5EF4-FFF2-40B4-BE49-F238E27FC236}">
                <a16:creationId xmlns:a16="http://schemas.microsoft.com/office/drawing/2014/main" id="{16E6673F-0296-465B-9B4C-E9167D3A9DED}"/>
              </a:ext>
            </a:extLst>
          </p:cNvPr>
          <p:cNvSpPr>
            <a:spLocks/>
          </p:cNvSpPr>
          <p:nvPr userDrawn="1"/>
        </p:nvSpPr>
        <p:spPr bwMode="auto">
          <a:xfrm>
            <a:off x="822642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2" name="Freeform 54">
            <a:extLst>
              <a:ext uri="{FF2B5EF4-FFF2-40B4-BE49-F238E27FC236}">
                <a16:creationId xmlns:a16="http://schemas.microsoft.com/office/drawing/2014/main" id="{5E0B2C81-EA00-47FD-81CD-ED6ADDBA093E}"/>
              </a:ext>
            </a:extLst>
          </p:cNvPr>
          <p:cNvSpPr>
            <a:spLocks/>
          </p:cNvSpPr>
          <p:nvPr userDrawn="1"/>
        </p:nvSpPr>
        <p:spPr bwMode="auto">
          <a:xfrm>
            <a:off x="855503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3" name="Freeform 55">
            <a:extLst>
              <a:ext uri="{FF2B5EF4-FFF2-40B4-BE49-F238E27FC236}">
                <a16:creationId xmlns:a16="http://schemas.microsoft.com/office/drawing/2014/main" id="{C6C5A619-DD17-4796-AA03-ED32FC760B65}"/>
              </a:ext>
            </a:extLst>
          </p:cNvPr>
          <p:cNvSpPr>
            <a:spLocks/>
          </p:cNvSpPr>
          <p:nvPr userDrawn="1"/>
        </p:nvSpPr>
        <p:spPr bwMode="auto">
          <a:xfrm>
            <a:off x="888523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4" name="Freeform 56">
            <a:extLst>
              <a:ext uri="{FF2B5EF4-FFF2-40B4-BE49-F238E27FC236}">
                <a16:creationId xmlns:a16="http://schemas.microsoft.com/office/drawing/2014/main" id="{F70F160B-4CF2-48C6-81F8-F37C08AB3CD1}"/>
              </a:ext>
            </a:extLst>
          </p:cNvPr>
          <p:cNvSpPr>
            <a:spLocks/>
          </p:cNvSpPr>
          <p:nvPr userDrawn="1"/>
        </p:nvSpPr>
        <p:spPr bwMode="auto">
          <a:xfrm>
            <a:off x="921385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5" name="Freeform 57">
            <a:extLst>
              <a:ext uri="{FF2B5EF4-FFF2-40B4-BE49-F238E27FC236}">
                <a16:creationId xmlns:a16="http://schemas.microsoft.com/office/drawing/2014/main" id="{DC4C7A02-DE91-4DA3-9872-379870F85F6D}"/>
              </a:ext>
            </a:extLst>
          </p:cNvPr>
          <p:cNvSpPr>
            <a:spLocks/>
          </p:cNvSpPr>
          <p:nvPr userDrawn="1"/>
        </p:nvSpPr>
        <p:spPr bwMode="auto">
          <a:xfrm>
            <a:off x="9542463" y="6118225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6" name="Freeform 58">
            <a:extLst>
              <a:ext uri="{FF2B5EF4-FFF2-40B4-BE49-F238E27FC236}">
                <a16:creationId xmlns:a16="http://schemas.microsoft.com/office/drawing/2014/main" id="{B1BC0378-D7BC-4281-B32C-E7AFACEEF6DC}"/>
              </a:ext>
            </a:extLst>
          </p:cNvPr>
          <p:cNvSpPr>
            <a:spLocks/>
          </p:cNvSpPr>
          <p:nvPr userDrawn="1"/>
        </p:nvSpPr>
        <p:spPr bwMode="auto">
          <a:xfrm>
            <a:off x="987266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7" name="Freeform 59">
            <a:extLst>
              <a:ext uri="{FF2B5EF4-FFF2-40B4-BE49-F238E27FC236}">
                <a16:creationId xmlns:a16="http://schemas.microsoft.com/office/drawing/2014/main" id="{41783975-02AB-4C34-8E3F-C771C3C633D8}"/>
              </a:ext>
            </a:extLst>
          </p:cNvPr>
          <p:cNvSpPr>
            <a:spLocks/>
          </p:cNvSpPr>
          <p:nvPr userDrawn="1"/>
        </p:nvSpPr>
        <p:spPr bwMode="auto">
          <a:xfrm>
            <a:off x="1020127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8" name="Freeform 60">
            <a:extLst>
              <a:ext uri="{FF2B5EF4-FFF2-40B4-BE49-F238E27FC236}">
                <a16:creationId xmlns:a16="http://schemas.microsoft.com/office/drawing/2014/main" id="{68619C8E-8F6B-4C93-B70E-2DA5EB93589E}"/>
              </a:ext>
            </a:extLst>
          </p:cNvPr>
          <p:cNvSpPr>
            <a:spLocks/>
          </p:cNvSpPr>
          <p:nvPr userDrawn="1"/>
        </p:nvSpPr>
        <p:spPr bwMode="auto">
          <a:xfrm>
            <a:off x="10529888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5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6" y="7"/>
                  <a:pt x="112" y="39"/>
                  <a:pt x="95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9" name="Freeform 61">
            <a:extLst>
              <a:ext uri="{FF2B5EF4-FFF2-40B4-BE49-F238E27FC236}">
                <a16:creationId xmlns:a16="http://schemas.microsoft.com/office/drawing/2014/main" id="{5C7D610F-C7A5-43D5-9C2D-80819E544D74}"/>
              </a:ext>
            </a:extLst>
          </p:cNvPr>
          <p:cNvSpPr>
            <a:spLocks/>
          </p:cNvSpPr>
          <p:nvPr userDrawn="1"/>
        </p:nvSpPr>
        <p:spPr bwMode="auto">
          <a:xfrm>
            <a:off x="1086008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0" name="Freeform 62">
            <a:extLst>
              <a:ext uri="{FF2B5EF4-FFF2-40B4-BE49-F238E27FC236}">
                <a16:creationId xmlns:a16="http://schemas.microsoft.com/office/drawing/2014/main" id="{CF403C8B-9009-4F7C-8CCC-DB87AAB05B6F}"/>
              </a:ext>
            </a:extLst>
          </p:cNvPr>
          <p:cNvSpPr>
            <a:spLocks/>
          </p:cNvSpPr>
          <p:nvPr userDrawn="1"/>
        </p:nvSpPr>
        <p:spPr bwMode="auto">
          <a:xfrm>
            <a:off x="11188700" y="6118225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1" name="Freeform 63">
            <a:extLst>
              <a:ext uri="{FF2B5EF4-FFF2-40B4-BE49-F238E27FC236}">
                <a16:creationId xmlns:a16="http://schemas.microsoft.com/office/drawing/2014/main" id="{5D994032-FA5A-4E71-9C96-49C86EE07F11}"/>
              </a:ext>
            </a:extLst>
          </p:cNvPr>
          <p:cNvSpPr>
            <a:spLocks/>
          </p:cNvSpPr>
          <p:nvPr userDrawn="1"/>
        </p:nvSpPr>
        <p:spPr bwMode="auto">
          <a:xfrm>
            <a:off x="1151890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2" name="Freeform 64">
            <a:extLst>
              <a:ext uri="{FF2B5EF4-FFF2-40B4-BE49-F238E27FC236}">
                <a16:creationId xmlns:a16="http://schemas.microsoft.com/office/drawing/2014/main" id="{FDA2170B-85BE-4560-9F13-A1B03C87DEFF}"/>
              </a:ext>
            </a:extLst>
          </p:cNvPr>
          <p:cNvSpPr>
            <a:spLocks/>
          </p:cNvSpPr>
          <p:nvPr userDrawn="1"/>
        </p:nvSpPr>
        <p:spPr bwMode="auto">
          <a:xfrm>
            <a:off x="9542463" y="6354763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3" name="Freeform 65">
            <a:extLst>
              <a:ext uri="{FF2B5EF4-FFF2-40B4-BE49-F238E27FC236}">
                <a16:creationId xmlns:a16="http://schemas.microsoft.com/office/drawing/2014/main" id="{7173F660-87AB-4BA0-811D-378A7267E7EB}"/>
              </a:ext>
            </a:extLst>
          </p:cNvPr>
          <p:cNvSpPr>
            <a:spLocks/>
          </p:cNvSpPr>
          <p:nvPr userDrawn="1"/>
        </p:nvSpPr>
        <p:spPr bwMode="auto">
          <a:xfrm>
            <a:off x="987266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4" name="Freeform 66">
            <a:extLst>
              <a:ext uri="{FF2B5EF4-FFF2-40B4-BE49-F238E27FC236}">
                <a16:creationId xmlns:a16="http://schemas.microsoft.com/office/drawing/2014/main" id="{9DB1D504-E00C-4BC1-AF7C-D29DFA73E0F6}"/>
              </a:ext>
            </a:extLst>
          </p:cNvPr>
          <p:cNvSpPr>
            <a:spLocks/>
          </p:cNvSpPr>
          <p:nvPr userDrawn="1"/>
        </p:nvSpPr>
        <p:spPr bwMode="auto">
          <a:xfrm>
            <a:off x="1020127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5" name="Freeform 67">
            <a:extLst>
              <a:ext uri="{FF2B5EF4-FFF2-40B4-BE49-F238E27FC236}">
                <a16:creationId xmlns:a16="http://schemas.microsoft.com/office/drawing/2014/main" id="{A7F4AB05-5E42-4D96-BE5A-53442FEC67AC}"/>
              </a:ext>
            </a:extLst>
          </p:cNvPr>
          <p:cNvSpPr>
            <a:spLocks/>
          </p:cNvSpPr>
          <p:nvPr userDrawn="1"/>
        </p:nvSpPr>
        <p:spPr bwMode="auto">
          <a:xfrm>
            <a:off x="10529888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5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6" y="8"/>
                  <a:pt x="112" y="40"/>
                  <a:pt x="95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6" name="Freeform 68">
            <a:extLst>
              <a:ext uri="{FF2B5EF4-FFF2-40B4-BE49-F238E27FC236}">
                <a16:creationId xmlns:a16="http://schemas.microsoft.com/office/drawing/2014/main" id="{E2FFE413-5C76-4D70-ABA3-D5992FBC3970}"/>
              </a:ext>
            </a:extLst>
          </p:cNvPr>
          <p:cNvSpPr>
            <a:spLocks/>
          </p:cNvSpPr>
          <p:nvPr userDrawn="1"/>
        </p:nvSpPr>
        <p:spPr bwMode="auto">
          <a:xfrm>
            <a:off x="1086008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7" name="Freeform 69">
            <a:extLst>
              <a:ext uri="{FF2B5EF4-FFF2-40B4-BE49-F238E27FC236}">
                <a16:creationId xmlns:a16="http://schemas.microsoft.com/office/drawing/2014/main" id="{6E79F6E8-B59F-4ADB-840D-AD1D5384F263}"/>
              </a:ext>
            </a:extLst>
          </p:cNvPr>
          <p:cNvSpPr>
            <a:spLocks/>
          </p:cNvSpPr>
          <p:nvPr userDrawn="1"/>
        </p:nvSpPr>
        <p:spPr bwMode="auto">
          <a:xfrm>
            <a:off x="11188700" y="6354763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8" name="Freeform 70">
            <a:extLst>
              <a:ext uri="{FF2B5EF4-FFF2-40B4-BE49-F238E27FC236}">
                <a16:creationId xmlns:a16="http://schemas.microsoft.com/office/drawing/2014/main" id="{5D000031-10D8-40A3-BAF9-A47331C20938}"/>
              </a:ext>
            </a:extLst>
          </p:cNvPr>
          <p:cNvSpPr>
            <a:spLocks/>
          </p:cNvSpPr>
          <p:nvPr userDrawn="1"/>
        </p:nvSpPr>
        <p:spPr bwMode="auto">
          <a:xfrm>
            <a:off x="1151890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96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708" r:id="rId8"/>
    <p:sldLayoutId id="2147483655" r:id="rId9"/>
    <p:sldLayoutId id="2147483707" r:id="rId10"/>
    <p:sldLayoutId id="2147483656" r:id="rId11"/>
    <p:sldLayoutId id="2147483657" r:id="rId12"/>
    <p:sldLayoutId id="2147483658" r:id="rId13"/>
    <p:sldLayoutId id="214748365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21" r:id="rId21"/>
    <p:sldLayoutId id="2147483722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19" userDrawn="1">
          <p15:clr>
            <a:srgbClr val="F26B43"/>
          </p15:clr>
        </p15:guide>
        <p15:guide id="2" pos="7446" userDrawn="1">
          <p15:clr>
            <a:srgbClr val="F26B43"/>
          </p15:clr>
        </p15:guide>
        <p15:guide id="3" orient="horz" pos="23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DF5D6ED9-FBCD-421B-BA54-D2E549EA0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409616"/>
            <a:ext cx="10833097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cs-CZ" dirty="0"/>
              <a:t>Nadpis slajdu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150CE499-6A3E-46D3-BBDC-3008AA2A0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2663" y="1395663"/>
            <a:ext cx="10837862" cy="38340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5AD691-AE00-4D5D-B389-6984ABAB86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82662" y="6593277"/>
            <a:ext cx="957263" cy="1567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FD018-37BB-47BC-8C8D-0ADEC6A63688}" type="datetime1">
              <a:rPr lang="cs-CZ" smtClean="0"/>
              <a:t>4.6.2019</a:t>
            </a:fld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44249" y="6593277"/>
            <a:ext cx="671511" cy="1567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23121-FB00-4C88-951D-19BBB06454AF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94" y="5303970"/>
            <a:ext cx="10837863" cy="58649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311" y="5890461"/>
            <a:ext cx="4203031" cy="93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4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2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6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19">
          <p15:clr>
            <a:srgbClr val="F26B43"/>
          </p15:clr>
        </p15:guide>
        <p15:guide id="2" pos="7446">
          <p15:clr>
            <a:srgbClr val="F26B43"/>
          </p15:clr>
        </p15:guide>
        <p15:guide id="3" orient="horz" pos="23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zdenka.spalova@csicr.cz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hyperlink" Target="mailto:posta@csicr.cz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7B6648E5-17C0-4BF7-A12A-684D151366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2662" y="1217215"/>
            <a:ext cx="10837862" cy="553998"/>
          </a:xfrm>
        </p:spPr>
        <p:txBody>
          <a:bodyPr/>
          <a:lstStyle/>
          <a:p>
            <a:pPr>
              <a:spcBef>
                <a:spcPts val="1800"/>
              </a:spcBef>
              <a:buSzPct val="25000"/>
            </a:pPr>
            <a:r>
              <a:rPr lang="cs-CZ" sz="4000" dirty="0" smtClean="0"/>
              <a:t>Rovné příležitosti ve vzdělávání z pohledu ČŠI </a:t>
            </a:r>
            <a:endParaRPr lang="cs-CZ" sz="4000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61BEEB49-E6EB-4FCB-B3A7-E568E04792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2" y="1925702"/>
            <a:ext cx="10837862" cy="1416588"/>
          </a:xfrm>
          <a:solidFill>
            <a:schemeClr val="bg1"/>
          </a:solidFill>
        </p:spPr>
        <p:txBody>
          <a:bodyPr anchor="ctr">
            <a:noAutofit/>
          </a:bodyPr>
          <a:lstStyle/>
          <a:p>
            <a:r>
              <a:rPr lang="cs-CZ" sz="2000" dirty="0" smtClean="0"/>
              <a:t>Mgr. Zdenka Spalová, ředitelka Karlovarského inspektorátu České školní inspekce </a:t>
            </a:r>
            <a:endParaRPr lang="cs-CZ" sz="20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E0DE5C5-1F63-48A8-A0B6-6F321F995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436880-3F0A-4D5A-BCF3-6E7449658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71475" y="-1305819"/>
            <a:ext cx="18473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2200" b="1" i="0" u="none" strike="noStrike" cap="none" normalizeH="0" baseline="0" dirty="0">
              <a:ln>
                <a:noFill/>
              </a:ln>
              <a:solidFill>
                <a:srgbClr val="365F9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5618144" y="3244334"/>
            <a:ext cx="955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</a:rPr>
              <a:t>nebude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560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7000">
        <p:fade/>
      </p:transition>
    </mc:Choice>
    <mc:Fallback xmlns="">
      <p:transition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Faktory ovlivňující vzdělávací výsledky</a:t>
            </a:r>
          </a:p>
        </p:txBody>
      </p:sp>
      <p:sp>
        <p:nvSpPr>
          <p:cNvPr id="5" name="Oval 4"/>
          <p:cNvSpPr/>
          <p:nvPr/>
        </p:nvSpPr>
        <p:spPr>
          <a:xfrm>
            <a:off x="2955944" y="3723041"/>
            <a:ext cx="1248139" cy="124813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5358582" y="3679755"/>
            <a:ext cx="1248139" cy="124813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661031" y="3723041"/>
            <a:ext cx="1248139" cy="124813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812612" y="3697248"/>
            <a:ext cx="1248139" cy="124813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Parallelogram 15"/>
          <p:cNvSpPr/>
          <p:nvPr/>
        </p:nvSpPr>
        <p:spPr>
          <a:xfrm rot="16200000">
            <a:off x="8144528" y="3937225"/>
            <a:ext cx="609874" cy="660166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71976" y="2114608"/>
            <a:ext cx="142134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3CF"/>
                </a:solidFill>
                <a:effectLst/>
                <a:uLnTx/>
                <a:uFillTx/>
                <a:latin typeface="Segoe UI"/>
                <a:ea typeface="+mn-ea"/>
                <a:cs typeface="Arial" pitchFamily="34" charset="0"/>
              </a:rPr>
              <a:t>Školní klima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3CF"/>
              </a:solidFill>
              <a:effectLst/>
              <a:uLnTx/>
              <a:uFillTx/>
              <a:latin typeface="Segoe UI"/>
              <a:ea typeface="+mn-ea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24624" y="2114608"/>
            <a:ext cx="165692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650"/>
                </a:solidFill>
                <a:effectLst/>
                <a:uLnTx/>
                <a:uFillTx/>
                <a:latin typeface="Segoe UI"/>
                <a:ea typeface="+mn-ea"/>
                <a:cs typeface="Arial" pitchFamily="34" charset="0"/>
              </a:rPr>
              <a:t>Spokojenost s povoláním učitele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A650"/>
              </a:solidFill>
              <a:effectLst/>
              <a:uLnTx/>
              <a:uFillTx/>
              <a:latin typeface="Segoe UI"/>
              <a:ea typeface="+mn-ea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943" y="2114609"/>
            <a:ext cx="171074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Arial" pitchFamily="34" charset="0"/>
              </a:rPr>
              <a:t>Pedagogické vedení školy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egoe UI"/>
              <a:ea typeface="+mn-ea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42366" y="2121058"/>
            <a:ext cx="206991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60C30"/>
                </a:solidFill>
                <a:effectLst/>
                <a:uLnTx/>
                <a:uFillTx/>
                <a:latin typeface="Segoe UI"/>
                <a:ea typeface="+mn-ea"/>
                <a:cs typeface="Arial" pitchFamily="34" charset="0"/>
              </a:rPr>
              <a:t>Profesní rozvoj ředitelů a učitelů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C60C30"/>
              </a:solidFill>
              <a:effectLst/>
              <a:uLnTx/>
              <a:uFillTx/>
              <a:latin typeface="Segoe UI"/>
              <a:ea typeface="+mn-ea"/>
              <a:cs typeface="Arial" pitchFamily="34" charset="0"/>
            </a:endParaRPr>
          </a:p>
        </p:txBody>
      </p:sp>
      <p:sp>
        <p:nvSpPr>
          <p:cNvPr id="38" name="Oval 4"/>
          <p:cNvSpPr/>
          <p:nvPr/>
        </p:nvSpPr>
        <p:spPr>
          <a:xfrm>
            <a:off x="10352188" y="3643238"/>
            <a:ext cx="1248139" cy="1248139"/>
          </a:xfrm>
          <a:prstGeom prst="ellipse">
            <a:avLst/>
          </a:prstGeom>
          <a:noFill/>
          <a:ln w="508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Obdélník 40"/>
          <p:cNvSpPr/>
          <p:nvPr/>
        </p:nvSpPr>
        <p:spPr>
          <a:xfrm>
            <a:off x="7360718" y="2114607"/>
            <a:ext cx="21774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A3502B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Důraz na studijní úspěch 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3502B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/>
            </a:r>
            <a:b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3502B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3502B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A3502B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výsledky žáků</a:t>
            </a:r>
          </a:p>
        </p:txBody>
      </p:sp>
      <p:sp>
        <p:nvSpPr>
          <p:cNvPr id="44" name="Isosceles Triangle 68">
            <a:extLst>
              <a:ext uri="{FF2B5EF4-FFF2-40B4-BE49-F238E27FC236}">
                <a16:creationId xmlns:a16="http://schemas.microsoft.com/office/drawing/2014/main" id="{0BC2C144-5215-4B41-807C-DD1864C72681}"/>
              </a:ext>
            </a:extLst>
          </p:cNvPr>
          <p:cNvSpPr/>
          <p:nvPr/>
        </p:nvSpPr>
        <p:spPr>
          <a:xfrm rot="10800000">
            <a:off x="1161403" y="3976741"/>
            <a:ext cx="247394" cy="770431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Freeform 108">
            <a:extLst>
              <a:ext uri="{FF2B5EF4-FFF2-40B4-BE49-F238E27FC236}">
                <a16:creationId xmlns:a16="http://schemas.microsoft.com/office/drawing/2014/main" id="{7F9B0D1F-9E6C-496A-A918-1F76F8249181}"/>
              </a:ext>
            </a:extLst>
          </p:cNvPr>
          <p:cNvSpPr/>
          <p:nvPr/>
        </p:nvSpPr>
        <p:spPr>
          <a:xfrm>
            <a:off x="10698683" y="3904479"/>
            <a:ext cx="555147" cy="613440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46" name="Obrázek 4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981" y="4006357"/>
            <a:ext cx="743698" cy="627638"/>
          </a:xfrm>
          <a:prstGeom prst="rect">
            <a:avLst/>
          </a:prstGeom>
        </p:spPr>
      </p:pic>
      <p:pic>
        <p:nvPicPr>
          <p:cNvPr id="47" name="Obrázek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62" y="3916882"/>
            <a:ext cx="828556" cy="890139"/>
          </a:xfrm>
          <a:prstGeom prst="rect">
            <a:avLst/>
          </a:prstGeom>
        </p:spPr>
      </p:pic>
      <p:sp>
        <p:nvSpPr>
          <p:cNvPr id="25" name="Oval 8"/>
          <p:cNvSpPr/>
          <p:nvPr/>
        </p:nvSpPr>
        <p:spPr>
          <a:xfrm>
            <a:off x="4558701" y="4127307"/>
            <a:ext cx="353037" cy="3530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Oval 8"/>
          <p:cNvSpPr/>
          <p:nvPr/>
        </p:nvSpPr>
        <p:spPr>
          <a:xfrm>
            <a:off x="2281267" y="4143657"/>
            <a:ext cx="353037" cy="3530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9557828" y="4127307"/>
            <a:ext cx="353037" cy="3530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7024690" y="4143657"/>
            <a:ext cx="353037" cy="35303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606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5" grpId="0" animBg="1"/>
      <p:bldP spid="17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1" y="528026"/>
            <a:ext cx="10833097" cy="1107996"/>
          </a:xfrm>
        </p:spPr>
        <p:txBody>
          <a:bodyPr/>
          <a:lstStyle/>
          <a:p>
            <a:r>
              <a:rPr lang="cs-CZ" sz="4000" dirty="0"/>
              <a:t>Ve spolupráci školy s rodiči a dovednosti motivovat žáky má ČR značné rezervy</a:t>
            </a:r>
          </a:p>
        </p:txBody>
      </p:sp>
      <p:graphicFrame>
        <p:nvGraphicFramePr>
          <p:cNvPr id="11" name="Graf 10"/>
          <p:cNvGraphicFramePr/>
          <p:nvPr>
            <p:extLst>
              <p:ext uri="{D42A27DB-BD31-4B8C-83A1-F6EECF244321}">
                <p14:modId xmlns:p14="http://schemas.microsoft.com/office/powerpoint/2010/main" val="1468464233"/>
              </p:ext>
            </p:extLst>
          </p:nvPr>
        </p:nvGraphicFramePr>
        <p:xfrm>
          <a:off x="982661" y="1636022"/>
          <a:ext cx="10833097" cy="4224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Obdélník 11">
            <a:extLst>
              <a:ext uri="{FF2B5EF4-FFF2-40B4-BE49-F238E27FC236}">
                <a16:creationId xmlns:a16="http://schemas.microsoft.com/office/drawing/2014/main" id="{A736DD2A-8C97-405A-A3F1-CEDA69A5D818}"/>
              </a:ext>
            </a:extLst>
          </p:cNvPr>
          <p:cNvSpPr/>
          <p:nvPr/>
        </p:nvSpPr>
        <p:spPr>
          <a:xfrm>
            <a:off x="7844589" y="5893986"/>
            <a:ext cx="3975936" cy="15388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cs-CZ" sz="1000" i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Zdroj</a:t>
            </a:r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Mezinárodní šetření PIRLS 2016 </a:t>
            </a:r>
            <a:endParaRPr lang="cs-CZ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88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1" y="485164"/>
            <a:ext cx="11017995" cy="526298"/>
          </a:xfrm>
        </p:spPr>
        <p:txBody>
          <a:bodyPr/>
          <a:lstStyle/>
          <a:p>
            <a:r>
              <a:rPr lang="cs-CZ" sz="3800" dirty="0" smtClean="0"/>
              <a:t>Jak se daří v našich školách žákům, kteří vynikají?</a:t>
            </a:r>
            <a:endParaRPr lang="cs-CZ" sz="3800" dirty="0"/>
          </a:p>
        </p:txBody>
      </p:sp>
      <p:graphicFrame>
        <p:nvGraphicFramePr>
          <p:cNvPr id="11" name="Graf 10"/>
          <p:cNvGraphicFramePr/>
          <p:nvPr>
            <p:extLst/>
          </p:nvPr>
        </p:nvGraphicFramePr>
        <p:xfrm>
          <a:off x="982661" y="1902133"/>
          <a:ext cx="10833097" cy="3615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Obdélník 11">
            <a:extLst>
              <a:ext uri="{FF2B5EF4-FFF2-40B4-BE49-F238E27FC236}">
                <a16:creationId xmlns:a16="http://schemas.microsoft.com/office/drawing/2014/main" id="{A736DD2A-8C97-405A-A3F1-CEDA69A5D818}"/>
              </a:ext>
            </a:extLst>
          </p:cNvPr>
          <p:cNvSpPr/>
          <p:nvPr/>
        </p:nvSpPr>
        <p:spPr>
          <a:xfrm>
            <a:off x="7839822" y="5863481"/>
            <a:ext cx="3975936" cy="16927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cs-CZ" sz="1100" i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Zdroj</a:t>
            </a:r>
            <a:r>
              <a:rPr lang="cs-CZ" sz="1100" i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Mezinárodní šetření PIRLS 2016 </a:t>
            </a:r>
            <a:endParaRPr lang="cs-CZ" sz="11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911038" y="1555884"/>
            <a:ext cx="10976342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cs-CZ" sz="1650" dirty="0"/>
              <a:t>Podíl žáků navštěvujících školy s vysokou nebo velmi vysokou úrovní dílčích aspektů důrazu školy na studijní úspěch</a:t>
            </a:r>
          </a:p>
        </p:txBody>
      </p:sp>
    </p:spTree>
    <p:extLst>
      <p:ext uri="{BB962C8B-B14F-4D97-AF65-F5344CB8AC3E}">
        <p14:creationId xmlns:p14="http://schemas.microsoft.com/office/powerpoint/2010/main" val="218914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1329595"/>
          </a:xfrm>
        </p:spPr>
        <p:txBody>
          <a:bodyPr/>
          <a:lstStyle/>
          <a:p>
            <a:r>
              <a:rPr lang="cs-CZ" dirty="0"/>
              <a:t>Jak si učitelé věří, že dokážou motivovat</a:t>
            </a:r>
            <a:br>
              <a:rPr lang="cs-CZ" dirty="0"/>
            </a:br>
            <a:r>
              <a:rPr lang="cs-CZ" dirty="0"/>
              <a:t>a zapojit žáky do výuky</a:t>
            </a:r>
          </a:p>
        </p:txBody>
      </p:sp>
      <p:graphicFrame>
        <p:nvGraphicFramePr>
          <p:cNvPr id="5" name="Graf 4"/>
          <p:cNvGraphicFramePr/>
          <p:nvPr>
            <p:extLst>
              <p:ext uri="{D42A27DB-BD31-4B8C-83A1-F6EECF244321}">
                <p14:modId xmlns:p14="http://schemas.microsoft.com/office/powerpoint/2010/main" val="1038732834"/>
              </p:ext>
            </p:extLst>
          </p:nvPr>
        </p:nvGraphicFramePr>
        <p:xfrm>
          <a:off x="982662" y="2402958"/>
          <a:ext cx="10833097" cy="3540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1637414" y="2233681"/>
            <a:ext cx="277640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cs-CZ" sz="1100" i="1" dirty="0" smtClean="0">
                <a:solidFill>
                  <a:schemeClr val="bg2"/>
                </a:solidFill>
              </a:rPr>
              <a:t>Přesvědčit žáky, že mohou mít dobré výsledky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4854279" y="2233680"/>
            <a:ext cx="326050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cs-CZ" sz="1100" i="1" dirty="0" smtClean="0">
                <a:solidFill>
                  <a:schemeClr val="bg2"/>
                </a:solidFill>
              </a:rPr>
              <a:t>Pomoci žákům uvědomit si, jakou má učení hodnotu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8335019" y="2233679"/>
            <a:ext cx="299921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cs-CZ" sz="1100" i="1" dirty="0" smtClean="0">
                <a:solidFill>
                  <a:schemeClr val="bg2"/>
                </a:solidFill>
              </a:rPr>
              <a:t>Motivovat žáky, kteří  nemají zájem o školní práci</a:t>
            </a:r>
          </a:p>
        </p:txBody>
      </p:sp>
      <p:cxnSp>
        <p:nvCxnSpPr>
          <p:cNvPr id="11" name="Přímá spojnice 10"/>
          <p:cNvCxnSpPr/>
          <p:nvPr/>
        </p:nvCxnSpPr>
        <p:spPr>
          <a:xfrm>
            <a:off x="4764691" y="2562447"/>
            <a:ext cx="0" cy="26262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8255715" y="2562446"/>
            <a:ext cx="0" cy="26262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9722236" y="5943600"/>
            <a:ext cx="2093523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</a:rPr>
              <a:t>Zdroj: Mezinárodní šetření TALIS 2013</a:t>
            </a:r>
          </a:p>
        </p:txBody>
      </p:sp>
    </p:spTree>
    <p:extLst>
      <p:ext uri="{BB962C8B-B14F-4D97-AF65-F5344CB8AC3E}">
        <p14:creationId xmlns:p14="http://schemas.microsoft.com/office/powerpoint/2010/main" val="32240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category" animBg="0"/>
        </p:bldSub>
      </p:bldGraphic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664797"/>
          </a:xfrm>
        </p:spPr>
        <p:txBody>
          <a:bodyPr/>
          <a:lstStyle/>
          <a:p>
            <a:r>
              <a:rPr lang="cs-CZ" dirty="0" smtClean="0"/>
              <a:t>Pomoc žákům ze strany školy po vyučování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2671499" y="5852222"/>
            <a:ext cx="915501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</a:rPr>
              <a:t>OECD (2016), </a:t>
            </a:r>
            <a:r>
              <a:rPr lang="pt-BR" sz="1000" i="1" dirty="0" smtClean="0">
                <a:solidFill>
                  <a:schemeClr val="bg1">
                    <a:lumMod val="50000"/>
                  </a:schemeClr>
                </a:solidFill>
              </a:rPr>
              <a:t>PISA </a:t>
            </a:r>
            <a:r>
              <a:rPr lang="pt-BR" sz="1000" i="1" dirty="0">
                <a:solidFill>
                  <a:schemeClr val="bg1">
                    <a:lumMod val="50000"/>
                  </a:schemeClr>
                </a:solidFill>
              </a:rPr>
              <a:t>2015 Results (Volume II</a:t>
            </a:r>
            <a:r>
              <a:rPr lang="pt-BR" sz="10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cs-CZ" sz="1000" i="1" dirty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000" i="1" dirty="0">
                <a:solidFill>
                  <a:schemeClr val="bg1">
                    <a:lumMod val="50000"/>
                  </a:schemeClr>
                </a:solidFill>
              </a:rPr>
              <a:t>Policies and Practices for Successful </a:t>
            </a:r>
            <a:r>
              <a:rPr lang="en-US" sz="1000" i="1" dirty="0" smtClean="0">
                <a:solidFill>
                  <a:schemeClr val="bg1">
                    <a:lumMod val="50000"/>
                  </a:schemeClr>
                </a:solidFill>
              </a:rPr>
              <a:t>Schools</a:t>
            </a:r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</a:rPr>
              <a:t> | tab. II.6.42</a:t>
            </a:r>
          </a:p>
        </p:txBody>
      </p:sp>
      <p:graphicFrame>
        <p:nvGraphicFramePr>
          <p:cNvPr id="6" name="Graf 5"/>
          <p:cNvGraphicFramePr/>
          <p:nvPr>
            <p:extLst/>
          </p:nvPr>
        </p:nvGraphicFramePr>
        <p:xfrm>
          <a:off x="982662" y="1432193"/>
          <a:ext cx="5142716" cy="4263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f 6"/>
          <p:cNvGraphicFramePr/>
          <p:nvPr>
            <p:extLst/>
          </p:nvPr>
        </p:nvGraphicFramePr>
        <p:xfrm>
          <a:off x="6485219" y="1432193"/>
          <a:ext cx="5330539" cy="4263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-20586" y="1432193"/>
            <a:ext cx="1286813" cy="184666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cs-CZ" sz="1200" dirty="0" smtClean="0">
                <a:solidFill>
                  <a:schemeClr val="bg1"/>
                </a:solidFill>
              </a:rPr>
              <a:t>Dle ředitelů škol</a:t>
            </a:r>
          </a:p>
        </p:txBody>
      </p:sp>
    </p:spTree>
    <p:extLst>
      <p:ext uri="{BB962C8B-B14F-4D97-AF65-F5344CB8AC3E}">
        <p14:creationId xmlns:p14="http://schemas.microsoft.com/office/powerpoint/2010/main" val="245908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obrázku 5">
            <a:extLst>
              <a:ext uri="{FF2B5EF4-FFF2-40B4-BE49-F238E27FC236}">
                <a16:creationId xmlns:a16="http://schemas.microsoft.com/office/drawing/2014/main" id="{83BB85C0-93C2-4DC0-B31A-7AE226CA2E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406054"/>
          </a:xfrm>
        </p:spPr>
      </p:pic>
      <p:sp>
        <p:nvSpPr>
          <p:cNvPr id="77" name="Obdélník 76">
            <a:extLst>
              <a:ext uri="{FF2B5EF4-FFF2-40B4-BE49-F238E27FC236}">
                <a16:creationId xmlns:a16="http://schemas.microsoft.com/office/drawing/2014/main" id="{DA42B4C4-A392-481D-9637-0638B2DCA826}"/>
              </a:ext>
            </a:extLst>
          </p:cNvPr>
          <p:cNvSpPr/>
          <p:nvPr/>
        </p:nvSpPr>
        <p:spPr>
          <a:xfrm>
            <a:off x="0" y="4400550"/>
            <a:ext cx="12192000" cy="1770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Nadpis 1">
            <a:extLst>
              <a:ext uri="{FF2B5EF4-FFF2-40B4-BE49-F238E27FC236}">
                <a16:creationId xmlns:a16="http://schemas.microsoft.com/office/drawing/2014/main" id="{35177770-2FC5-4EDA-A124-E4E56D6663B2}"/>
              </a:ext>
            </a:extLst>
          </p:cNvPr>
          <p:cNvSpPr txBox="1">
            <a:spLocks/>
          </p:cNvSpPr>
          <p:nvPr/>
        </p:nvSpPr>
        <p:spPr>
          <a:xfrm>
            <a:off x="982663" y="4675972"/>
            <a:ext cx="10834689" cy="66479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Schopnosti učitelů a jejich přístup k žákům</a:t>
            </a:r>
            <a:endParaRPr lang="cs-CZ" sz="3600" dirty="0"/>
          </a:p>
        </p:txBody>
      </p:sp>
      <p:sp>
        <p:nvSpPr>
          <p:cNvPr id="79" name="Freeform 5">
            <a:extLst>
              <a:ext uri="{FF2B5EF4-FFF2-40B4-BE49-F238E27FC236}">
                <a16:creationId xmlns:a16="http://schemas.microsoft.com/office/drawing/2014/main" id="{C80ED424-21C3-4511-91B9-2288A745A79F}"/>
              </a:ext>
            </a:extLst>
          </p:cNvPr>
          <p:cNvSpPr>
            <a:spLocks/>
          </p:cNvSpPr>
          <p:nvPr/>
        </p:nvSpPr>
        <p:spPr bwMode="auto">
          <a:xfrm>
            <a:off x="982663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0" name="Freeform 6">
            <a:extLst>
              <a:ext uri="{FF2B5EF4-FFF2-40B4-BE49-F238E27FC236}">
                <a16:creationId xmlns:a16="http://schemas.microsoft.com/office/drawing/2014/main" id="{96238EA6-6EDC-44A0-ADD4-958788B1E525}"/>
              </a:ext>
            </a:extLst>
          </p:cNvPr>
          <p:cNvSpPr>
            <a:spLocks/>
          </p:cNvSpPr>
          <p:nvPr/>
        </p:nvSpPr>
        <p:spPr bwMode="auto">
          <a:xfrm>
            <a:off x="1311276" y="5573380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1" name="Freeform 7">
            <a:extLst>
              <a:ext uri="{FF2B5EF4-FFF2-40B4-BE49-F238E27FC236}">
                <a16:creationId xmlns:a16="http://schemas.microsoft.com/office/drawing/2014/main" id="{49C06C52-8416-40CE-A074-9A8E03D4F362}"/>
              </a:ext>
            </a:extLst>
          </p:cNvPr>
          <p:cNvSpPr>
            <a:spLocks/>
          </p:cNvSpPr>
          <p:nvPr/>
        </p:nvSpPr>
        <p:spPr bwMode="auto">
          <a:xfrm>
            <a:off x="1641476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2" name="Freeform 8">
            <a:extLst>
              <a:ext uri="{FF2B5EF4-FFF2-40B4-BE49-F238E27FC236}">
                <a16:creationId xmlns:a16="http://schemas.microsoft.com/office/drawing/2014/main" id="{5A7C06A5-200F-4827-BBCF-F8F8BC898889}"/>
              </a:ext>
            </a:extLst>
          </p:cNvPr>
          <p:cNvSpPr>
            <a:spLocks/>
          </p:cNvSpPr>
          <p:nvPr/>
        </p:nvSpPr>
        <p:spPr bwMode="auto">
          <a:xfrm>
            <a:off x="1970088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3" name="Freeform 9">
            <a:extLst>
              <a:ext uri="{FF2B5EF4-FFF2-40B4-BE49-F238E27FC236}">
                <a16:creationId xmlns:a16="http://schemas.microsoft.com/office/drawing/2014/main" id="{E6CF41C2-7583-4D45-83E7-1C32685FCAB3}"/>
              </a:ext>
            </a:extLst>
          </p:cNvPr>
          <p:cNvSpPr>
            <a:spLocks/>
          </p:cNvSpPr>
          <p:nvPr/>
        </p:nvSpPr>
        <p:spPr bwMode="auto">
          <a:xfrm>
            <a:off x="2300288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0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4" name="Freeform 10">
            <a:extLst>
              <a:ext uri="{FF2B5EF4-FFF2-40B4-BE49-F238E27FC236}">
                <a16:creationId xmlns:a16="http://schemas.microsoft.com/office/drawing/2014/main" id="{A5C3C7A6-571E-491E-BF9E-26C86107D94E}"/>
              </a:ext>
            </a:extLst>
          </p:cNvPr>
          <p:cNvSpPr>
            <a:spLocks/>
          </p:cNvSpPr>
          <p:nvPr/>
        </p:nvSpPr>
        <p:spPr bwMode="auto">
          <a:xfrm>
            <a:off x="2628901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5" name="Freeform 11">
            <a:extLst>
              <a:ext uri="{FF2B5EF4-FFF2-40B4-BE49-F238E27FC236}">
                <a16:creationId xmlns:a16="http://schemas.microsoft.com/office/drawing/2014/main" id="{EA639E88-8922-44D6-8782-EFE2BEE5503F}"/>
              </a:ext>
            </a:extLst>
          </p:cNvPr>
          <p:cNvSpPr>
            <a:spLocks/>
          </p:cNvSpPr>
          <p:nvPr/>
        </p:nvSpPr>
        <p:spPr bwMode="auto">
          <a:xfrm>
            <a:off x="2957513" y="5573380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6" name="Freeform 12">
            <a:extLst>
              <a:ext uri="{FF2B5EF4-FFF2-40B4-BE49-F238E27FC236}">
                <a16:creationId xmlns:a16="http://schemas.microsoft.com/office/drawing/2014/main" id="{A8B70EBC-3A58-4137-81B6-94E395A508D7}"/>
              </a:ext>
            </a:extLst>
          </p:cNvPr>
          <p:cNvSpPr>
            <a:spLocks/>
          </p:cNvSpPr>
          <p:nvPr/>
        </p:nvSpPr>
        <p:spPr bwMode="auto">
          <a:xfrm>
            <a:off x="3287713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7" name="Freeform 13">
            <a:extLst>
              <a:ext uri="{FF2B5EF4-FFF2-40B4-BE49-F238E27FC236}">
                <a16:creationId xmlns:a16="http://schemas.microsoft.com/office/drawing/2014/main" id="{3DEBFBAE-85DE-488D-9162-82FF159B7CF2}"/>
              </a:ext>
            </a:extLst>
          </p:cNvPr>
          <p:cNvSpPr>
            <a:spLocks/>
          </p:cNvSpPr>
          <p:nvPr/>
        </p:nvSpPr>
        <p:spPr bwMode="auto">
          <a:xfrm>
            <a:off x="3616326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8" name="Freeform 14">
            <a:extLst>
              <a:ext uri="{FF2B5EF4-FFF2-40B4-BE49-F238E27FC236}">
                <a16:creationId xmlns:a16="http://schemas.microsoft.com/office/drawing/2014/main" id="{622350A0-F634-4B13-9991-9B19A10298A4}"/>
              </a:ext>
            </a:extLst>
          </p:cNvPr>
          <p:cNvSpPr>
            <a:spLocks/>
          </p:cNvSpPr>
          <p:nvPr/>
        </p:nvSpPr>
        <p:spPr bwMode="auto">
          <a:xfrm>
            <a:off x="3946526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9" name="Freeform 15">
            <a:extLst>
              <a:ext uri="{FF2B5EF4-FFF2-40B4-BE49-F238E27FC236}">
                <a16:creationId xmlns:a16="http://schemas.microsoft.com/office/drawing/2014/main" id="{EA06B268-80B9-48FF-84E4-B2313D7449E6}"/>
              </a:ext>
            </a:extLst>
          </p:cNvPr>
          <p:cNvSpPr>
            <a:spLocks/>
          </p:cNvSpPr>
          <p:nvPr/>
        </p:nvSpPr>
        <p:spPr bwMode="auto">
          <a:xfrm>
            <a:off x="4275138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0" name="Freeform 16">
            <a:extLst>
              <a:ext uri="{FF2B5EF4-FFF2-40B4-BE49-F238E27FC236}">
                <a16:creationId xmlns:a16="http://schemas.microsoft.com/office/drawing/2014/main" id="{AB248130-BAF4-4BC3-B8B5-B40FBA0BF833}"/>
              </a:ext>
            </a:extLst>
          </p:cNvPr>
          <p:cNvSpPr>
            <a:spLocks/>
          </p:cNvSpPr>
          <p:nvPr/>
        </p:nvSpPr>
        <p:spPr bwMode="auto">
          <a:xfrm>
            <a:off x="4603751" y="5573380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1" name="Freeform 17">
            <a:extLst>
              <a:ext uri="{FF2B5EF4-FFF2-40B4-BE49-F238E27FC236}">
                <a16:creationId xmlns:a16="http://schemas.microsoft.com/office/drawing/2014/main" id="{E504DE6B-66A5-4E6C-886F-5761369E0398}"/>
              </a:ext>
            </a:extLst>
          </p:cNvPr>
          <p:cNvSpPr>
            <a:spLocks/>
          </p:cNvSpPr>
          <p:nvPr/>
        </p:nvSpPr>
        <p:spPr bwMode="auto">
          <a:xfrm>
            <a:off x="4933951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2" name="Freeform 18">
            <a:extLst>
              <a:ext uri="{FF2B5EF4-FFF2-40B4-BE49-F238E27FC236}">
                <a16:creationId xmlns:a16="http://schemas.microsoft.com/office/drawing/2014/main" id="{3E4D6083-E63F-49D0-80A7-A8D10426907D}"/>
              </a:ext>
            </a:extLst>
          </p:cNvPr>
          <p:cNvSpPr>
            <a:spLocks/>
          </p:cNvSpPr>
          <p:nvPr/>
        </p:nvSpPr>
        <p:spPr bwMode="auto">
          <a:xfrm>
            <a:off x="982663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3" name="Freeform 19">
            <a:extLst>
              <a:ext uri="{FF2B5EF4-FFF2-40B4-BE49-F238E27FC236}">
                <a16:creationId xmlns:a16="http://schemas.microsoft.com/office/drawing/2014/main" id="{ED60F506-E14A-4663-825D-6E63EE5D56E2}"/>
              </a:ext>
            </a:extLst>
          </p:cNvPr>
          <p:cNvSpPr>
            <a:spLocks/>
          </p:cNvSpPr>
          <p:nvPr/>
        </p:nvSpPr>
        <p:spPr bwMode="auto">
          <a:xfrm>
            <a:off x="1311276" y="5809918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4" name="Freeform 20">
            <a:extLst>
              <a:ext uri="{FF2B5EF4-FFF2-40B4-BE49-F238E27FC236}">
                <a16:creationId xmlns:a16="http://schemas.microsoft.com/office/drawing/2014/main" id="{F45F7BDA-B8EF-4018-9512-7AA9400E414A}"/>
              </a:ext>
            </a:extLst>
          </p:cNvPr>
          <p:cNvSpPr>
            <a:spLocks/>
          </p:cNvSpPr>
          <p:nvPr/>
        </p:nvSpPr>
        <p:spPr bwMode="auto">
          <a:xfrm>
            <a:off x="1641476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5" name="Freeform 21">
            <a:extLst>
              <a:ext uri="{FF2B5EF4-FFF2-40B4-BE49-F238E27FC236}">
                <a16:creationId xmlns:a16="http://schemas.microsoft.com/office/drawing/2014/main" id="{589E2B84-8BC5-43C2-AED5-F380F03E59C3}"/>
              </a:ext>
            </a:extLst>
          </p:cNvPr>
          <p:cNvSpPr>
            <a:spLocks/>
          </p:cNvSpPr>
          <p:nvPr/>
        </p:nvSpPr>
        <p:spPr bwMode="auto">
          <a:xfrm>
            <a:off x="1970088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6" name="Freeform 22">
            <a:extLst>
              <a:ext uri="{FF2B5EF4-FFF2-40B4-BE49-F238E27FC236}">
                <a16:creationId xmlns:a16="http://schemas.microsoft.com/office/drawing/2014/main" id="{3709DB59-8B9F-4D40-83F8-95B0B5C9F298}"/>
              </a:ext>
            </a:extLst>
          </p:cNvPr>
          <p:cNvSpPr>
            <a:spLocks/>
          </p:cNvSpPr>
          <p:nvPr/>
        </p:nvSpPr>
        <p:spPr bwMode="auto">
          <a:xfrm>
            <a:off x="2300288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0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7" name="Freeform 23">
            <a:extLst>
              <a:ext uri="{FF2B5EF4-FFF2-40B4-BE49-F238E27FC236}">
                <a16:creationId xmlns:a16="http://schemas.microsoft.com/office/drawing/2014/main" id="{ECFCE8E3-A7D9-4956-A09C-BA73AF80F3EA}"/>
              </a:ext>
            </a:extLst>
          </p:cNvPr>
          <p:cNvSpPr>
            <a:spLocks/>
          </p:cNvSpPr>
          <p:nvPr/>
        </p:nvSpPr>
        <p:spPr bwMode="auto">
          <a:xfrm>
            <a:off x="2628901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8" name="Freeform 24">
            <a:extLst>
              <a:ext uri="{FF2B5EF4-FFF2-40B4-BE49-F238E27FC236}">
                <a16:creationId xmlns:a16="http://schemas.microsoft.com/office/drawing/2014/main" id="{BFF29085-DB2A-4330-B1CB-0F4644EE27E3}"/>
              </a:ext>
            </a:extLst>
          </p:cNvPr>
          <p:cNvSpPr>
            <a:spLocks/>
          </p:cNvSpPr>
          <p:nvPr/>
        </p:nvSpPr>
        <p:spPr bwMode="auto">
          <a:xfrm>
            <a:off x="2957513" y="5809918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9" name="Freeform 25">
            <a:extLst>
              <a:ext uri="{FF2B5EF4-FFF2-40B4-BE49-F238E27FC236}">
                <a16:creationId xmlns:a16="http://schemas.microsoft.com/office/drawing/2014/main" id="{A5FF7FE2-F0E5-4383-8D2E-8F7E6CBDCAC6}"/>
              </a:ext>
            </a:extLst>
          </p:cNvPr>
          <p:cNvSpPr>
            <a:spLocks/>
          </p:cNvSpPr>
          <p:nvPr/>
        </p:nvSpPr>
        <p:spPr bwMode="auto">
          <a:xfrm>
            <a:off x="3287713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0" name="Freeform 26">
            <a:extLst>
              <a:ext uri="{FF2B5EF4-FFF2-40B4-BE49-F238E27FC236}">
                <a16:creationId xmlns:a16="http://schemas.microsoft.com/office/drawing/2014/main" id="{52E9E6AF-100A-4049-A834-9A56260F4021}"/>
              </a:ext>
            </a:extLst>
          </p:cNvPr>
          <p:cNvSpPr>
            <a:spLocks/>
          </p:cNvSpPr>
          <p:nvPr/>
        </p:nvSpPr>
        <p:spPr bwMode="auto">
          <a:xfrm>
            <a:off x="3616326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1" name="Freeform 27">
            <a:extLst>
              <a:ext uri="{FF2B5EF4-FFF2-40B4-BE49-F238E27FC236}">
                <a16:creationId xmlns:a16="http://schemas.microsoft.com/office/drawing/2014/main" id="{84EADEB2-3DA9-40B6-B517-FF48E88CDFD0}"/>
              </a:ext>
            </a:extLst>
          </p:cNvPr>
          <p:cNvSpPr>
            <a:spLocks/>
          </p:cNvSpPr>
          <p:nvPr/>
        </p:nvSpPr>
        <p:spPr bwMode="auto">
          <a:xfrm>
            <a:off x="3946526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2" name="Freeform 28">
            <a:extLst>
              <a:ext uri="{FF2B5EF4-FFF2-40B4-BE49-F238E27FC236}">
                <a16:creationId xmlns:a16="http://schemas.microsoft.com/office/drawing/2014/main" id="{B867D6E2-E265-4536-95A5-DF8E905967D5}"/>
              </a:ext>
            </a:extLst>
          </p:cNvPr>
          <p:cNvSpPr>
            <a:spLocks/>
          </p:cNvSpPr>
          <p:nvPr/>
        </p:nvSpPr>
        <p:spPr bwMode="auto">
          <a:xfrm>
            <a:off x="4275138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3" name="Freeform 29">
            <a:extLst>
              <a:ext uri="{FF2B5EF4-FFF2-40B4-BE49-F238E27FC236}">
                <a16:creationId xmlns:a16="http://schemas.microsoft.com/office/drawing/2014/main" id="{C4BB4D59-6F3C-4A6C-A54B-B68E0E7C33E4}"/>
              </a:ext>
            </a:extLst>
          </p:cNvPr>
          <p:cNvSpPr>
            <a:spLocks/>
          </p:cNvSpPr>
          <p:nvPr/>
        </p:nvSpPr>
        <p:spPr bwMode="auto">
          <a:xfrm>
            <a:off x="4603751" y="5809918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4" name="Freeform 30">
            <a:extLst>
              <a:ext uri="{FF2B5EF4-FFF2-40B4-BE49-F238E27FC236}">
                <a16:creationId xmlns:a16="http://schemas.microsoft.com/office/drawing/2014/main" id="{F0FB7DB9-8F53-4727-BAFE-A192F781714C}"/>
              </a:ext>
            </a:extLst>
          </p:cNvPr>
          <p:cNvSpPr>
            <a:spLocks/>
          </p:cNvSpPr>
          <p:nvPr/>
        </p:nvSpPr>
        <p:spPr bwMode="auto">
          <a:xfrm>
            <a:off x="4933951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5" name="Freeform 31">
            <a:extLst>
              <a:ext uri="{FF2B5EF4-FFF2-40B4-BE49-F238E27FC236}">
                <a16:creationId xmlns:a16="http://schemas.microsoft.com/office/drawing/2014/main" id="{57A77D80-1B7B-44AD-92A9-47F28D50FD5C}"/>
              </a:ext>
            </a:extLst>
          </p:cNvPr>
          <p:cNvSpPr>
            <a:spLocks/>
          </p:cNvSpPr>
          <p:nvPr/>
        </p:nvSpPr>
        <p:spPr bwMode="auto">
          <a:xfrm>
            <a:off x="5262563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6" name="Freeform 32">
            <a:extLst>
              <a:ext uri="{FF2B5EF4-FFF2-40B4-BE49-F238E27FC236}">
                <a16:creationId xmlns:a16="http://schemas.microsoft.com/office/drawing/2014/main" id="{D685A45D-1A6C-496F-B95D-DF6F12C4D5BF}"/>
              </a:ext>
            </a:extLst>
          </p:cNvPr>
          <p:cNvSpPr>
            <a:spLocks/>
          </p:cNvSpPr>
          <p:nvPr/>
        </p:nvSpPr>
        <p:spPr bwMode="auto">
          <a:xfrm>
            <a:off x="5592763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7" name="Freeform 33">
            <a:extLst>
              <a:ext uri="{FF2B5EF4-FFF2-40B4-BE49-F238E27FC236}">
                <a16:creationId xmlns:a16="http://schemas.microsoft.com/office/drawing/2014/main" id="{FAEB34F0-2273-4AFB-97E4-4A2297084D9F}"/>
              </a:ext>
            </a:extLst>
          </p:cNvPr>
          <p:cNvSpPr>
            <a:spLocks/>
          </p:cNvSpPr>
          <p:nvPr/>
        </p:nvSpPr>
        <p:spPr bwMode="auto">
          <a:xfrm>
            <a:off x="5921376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8" name="Freeform 34">
            <a:extLst>
              <a:ext uri="{FF2B5EF4-FFF2-40B4-BE49-F238E27FC236}">
                <a16:creationId xmlns:a16="http://schemas.microsoft.com/office/drawing/2014/main" id="{4D456185-BFD0-4EC8-B0B3-03D257460FDC}"/>
              </a:ext>
            </a:extLst>
          </p:cNvPr>
          <p:cNvSpPr>
            <a:spLocks/>
          </p:cNvSpPr>
          <p:nvPr/>
        </p:nvSpPr>
        <p:spPr bwMode="auto">
          <a:xfrm>
            <a:off x="6249988" y="5573380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9" name="Freeform 35">
            <a:extLst>
              <a:ext uri="{FF2B5EF4-FFF2-40B4-BE49-F238E27FC236}">
                <a16:creationId xmlns:a16="http://schemas.microsoft.com/office/drawing/2014/main" id="{EB6AD5F2-650E-4482-B3EA-84E29215DDB8}"/>
              </a:ext>
            </a:extLst>
          </p:cNvPr>
          <p:cNvSpPr>
            <a:spLocks/>
          </p:cNvSpPr>
          <p:nvPr/>
        </p:nvSpPr>
        <p:spPr bwMode="auto">
          <a:xfrm>
            <a:off x="6580188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0" name="Freeform 36">
            <a:extLst>
              <a:ext uri="{FF2B5EF4-FFF2-40B4-BE49-F238E27FC236}">
                <a16:creationId xmlns:a16="http://schemas.microsoft.com/office/drawing/2014/main" id="{73AB2101-207B-48A8-BA5F-20DD261E26A7}"/>
              </a:ext>
            </a:extLst>
          </p:cNvPr>
          <p:cNvSpPr>
            <a:spLocks/>
          </p:cNvSpPr>
          <p:nvPr/>
        </p:nvSpPr>
        <p:spPr bwMode="auto">
          <a:xfrm>
            <a:off x="6908801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1" name="Freeform 37">
            <a:extLst>
              <a:ext uri="{FF2B5EF4-FFF2-40B4-BE49-F238E27FC236}">
                <a16:creationId xmlns:a16="http://schemas.microsoft.com/office/drawing/2014/main" id="{2B40977B-4426-4A3B-9C16-7A18E0CB26DC}"/>
              </a:ext>
            </a:extLst>
          </p:cNvPr>
          <p:cNvSpPr>
            <a:spLocks/>
          </p:cNvSpPr>
          <p:nvPr/>
        </p:nvSpPr>
        <p:spPr bwMode="auto">
          <a:xfrm>
            <a:off x="7239001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0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2" name="Freeform 38">
            <a:extLst>
              <a:ext uri="{FF2B5EF4-FFF2-40B4-BE49-F238E27FC236}">
                <a16:creationId xmlns:a16="http://schemas.microsoft.com/office/drawing/2014/main" id="{5D57C3CD-DB85-4772-BB47-A18D6B9EB640}"/>
              </a:ext>
            </a:extLst>
          </p:cNvPr>
          <p:cNvSpPr>
            <a:spLocks/>
          </p:cNvSpPr>
          <p:nvPr/>
        </p:nvSpPr>
        <p:spPr bwMode="auto">
          <a:xfrm>
            <a:off x="7567613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3" name="Freeform 39">
            <a:extLst>
              <a:ext uri="{FF2B5EF4-FFF2-40B4-BE49-F238E27FC236}">
                <a16:creationId xmlns:a16="http://schemas.microsoft.com/office/drawing/2014/main" id="{4CB86328-FCE4-47E9-85A0-65255A6A9D50}"/>
              </a:ext>
            </a:extLst>
          </p:cNvPr>
          <p:cNvSpPr>
            <a:spLocks/>
          </p:cNvSpPr>
          <p:nvPr/>
        </p:nvSpPr>
        <p:spPr bwMode="auto">
          <a:xfrm>
            <a:off x="7896226" y="5573380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4" name="Freeform 40">
            <a:extLst>
              <a:ext uri="{FF2B5EF4-FFF2-40B4-BE49-F238E27FC236}">
                <a16:creationId xmlns:a16="http://schemas.microsoft.com/office/drawing/2014/main" id="{7EE5374F-EF44-4F3B-87CC-9B7AD64EFD37}"/>
              </a:ext>
            </a:extLst>
          </p:cNvPr>
          <p:cNvSpPr>
            <a:spLocks/>
          </p:cNvSpPr>
          <p:nvPr/>
        </p:nvSpPr>
        <p:spPr bwMode="auto">
          <a:xfrm>
            <a:off x="8226426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5" name="Freeform 41">
            <a:extLst>
              <a:ext uri="{FF2B5EF4-FFF2-40B4-BE49-F238E27FC236}">
                <a16:creationId xmlns:a16="http://schemas.microsoft.com/office/drawing/2014/main" id="{A8B2C6BA-74F5-43DF-9136-334C5965DDAD}"/>
              </a:ext>
            </a:extLst>
          </p:cNvPr>
          <p:cNvSpPr>
            <a:spLocks/>
          </p:cNvSpPr>
          <p:nvPr/>
        </p:nvSpPr>
        <p:spPr bwMode="auto">
          <a:xfrm>
            <a:off x="8555038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6" name="Freeform 42">
            <a:extLst>
              <a:ext uri="{FF2B5EF4-FFF2-40B4-BE49-F238E27FC236}">
                <a16:creationId xmlns:a16="http://schemas.microsoft.com/office/drawing/2014/main" id="{97418777-5369-4C64-B5CF-9782D15E3E59}"/>
              </a:ext>
            </a:extLst>
          </p:cNvPr>
          <p:cNvSpPr>
            <a:spLocks/>
          </p:cNvSpPr>
          <p:nvPr/>
        </p:nvSpPr>
        <p:spPr bwMode="auto">
          <a:xfrm>
            <a:off x="8885238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7" name="Freeform 43">
            <a:extLst>
              <a:ext uri="{FF2B5EF4-FFF2-40B4-BE49-F238E27FC236}">
                <a16:creationId xmlns:a16="http://schemas.microsoft.com/office/drawing/2014/main" id="{F4C029EF-6D0B-4478-AF5B-BACC7BE277FA}"/>
              </a:ext>
            </a:extLst>
          </p:cNvPr>
          <p:cNvSpPr>
            <a:spLocks/>
          </p:cNvSpPr>
          <p:nvPr/>
        </p:nvSpPr>
        <p:spPr bwMode="auto">
          <a:xfrm>
            <a:off x="9213851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8" name="Freeform 44">
            <a:extLst>
              <a:ext uri="{FF2B5EF4-FFF2-40B4-BE49-F238E27FC236}">
                <a16:creationId xmlns:a16="http://schemas.microsoft.com/office/drawing/2014/main" id="{F9F7EECA-8728-4A8B-98C8-1732B496CDE4}"/>
              </a:ext>
            </a:extLst>
          </p:cNvPr>
          <p:cNvSpPr>
            <a:spLocks/>
          </p:cNvSpPr>
          <p:nvPr/>
        </p:nvSpPr>
        <p:spPr bwMode="auto">
          <a:xfrm>
            <a:off x="5262563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9" name="Freeform 45">
            <a:extLst>
              <a:ext uri="{FF2B5EF4-FFF2-40B4-BE49-F238E27FC236}">
                <a16:creationId xmlns:a16="http://schemas.microsoft.com/office/drawing/2014/main" id="{B0F9CEDD-90EF-4910-990D-E2C2AB803009}"/>
              </a:ext>
            </a:extLst>
          </p:cNvPr>
          <p:cNvSpPr>
            <a:spLocks/>
          </p:cNvSpPr>
          <p:nvPr/>
        </p:nvSpPr>
        <p:spPr bwMode="auto">
          <a:xfrm>
            <a:off x="5592763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0" name="Freeform 46">
            <a:extLst>
              <a:ext uri="{FF2B5EF4-FFF2-40B4-BE49-F238E27FC236}">
                <a16:creationId xmlns:a16="http://schemas.microsoft.com/office/drawing/2014/main" id="{F697E969-53AA-49C9-80B7-9FCC45C8BC04}"/>
              </a:ext>
            </a:extLst>
          </p:cNvPr>
          <p:cNvSpPr>
            <a:spLocks/>
          </p:cNvSpPr>
          <p:nvPr/>
        </p:nvSpPr>
        <p:spPr bwMode="auto">
          <a:xfrm>
            <a:off x="5921376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1" name="Freeform 47">
            <a:extLst>
              <a:ext uri="{FF2B5EF4-FFF2-40B4-BE49-F238E27FC236}">
                <a16:creationId xmlns:a16="http://schemas.microsoft.com/office/drawing/2014/main" id="{BFC6BEBA-5065-41D5-AE13-1289BE973CC7}"/>
              </a:ext>
            </a:extLst>
          </p:cNvPr>
          <p:cNvSpPr>
            <a:spLocks/>
          </p:cNvSpPr>
          <p:nvPr/>
        </p:nvSpPr>
        <p:spPr bwMode="auto">
          <a:xfrm>
            <a:off x="6249988" y="5809918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2" name="Freeform 48">
            <a:extLst>
              <a:ext uri="{FF2B5EF4-FFF2-40B4-BE49-F238E27FC236}">
                <a16:creationId xmlns:a16="http://schemas.microsoft.com/office/drawing/2014/main" id="{8964C6CF-DCAF-4FDC-B982-F125F5F04A9E}"/>
              </a:ext>
            </a:extLst>
          </p:cNvPr>
          <p:cNvSpPr>
            <a:spLocks/>
          </p:cNvSpPr>
          <p:nvPr/>
        </p:nvSpPr>
        <p:spPr bwMode="auto">
          <a:xfrm>
            <a:off x="6580188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3" name="Freeform 49">
            <a:extLst>
              <a:ext uri="{FF2B5EF4-FFF2-40B4-BE49-F238E27FC236}">
                <a16:creationId xmlns:a16="http://schemas.microsoft.com/office/drawing/2014/main" id="{FF872ED0-B990-4841-B7DD-61A41CEEBC3F}"/>
              </a:ext>
            </a:extLst>
          </p:cNvPr>
          <p:cNvSpPr>
            <a:spLocks/>
          </p:cNvSpPr>
          <p:nvPr/>
        </p:nvSpPr>
        <p:spPr bwMode="auto">
          <a:xfrm>
            <a:off x="6908801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4" name="Freeform 50">
            <a:extLst>
              <a:ext uri="{FF2B5EF4-FFF2-40B4-BE49-F238E27FC236}">
                <a16:creationId xmlns:a16="http://schemas.microsoft.com/office/drawing/2014/main" id="{BE7A6227-20A4-4E29-96B6-DED9D812A19C}"/>
              </a:ext>
            </a:extLst>
          </p:cNvPr>
          <p:cNvSpPr>
            <a:spLocks/>
          </p:cNvSpPr>
          <p:nvPr/>
        </p:nvSpPr>
        <p:spPr bwMode="auto">
          <a:xfrm>
            <a:off x="7239001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0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5" name="Freeform 51">
            <a:extLst>
              <a:ext uri="{FF2B5EF4-FFF2-40B4-BE49-F238E27FC236}">
                <a16:creationId xmlns:a16="http://schemas.microsoft.com/office/drawing/2014/main" id="{31FD4DF9-E647-464E-B251-A5DC8F890BBD}"/>
              </a:ext>
            </a:extLst>
          </p:cNvPr>
          <p:cNvSpPr>
            <a:spLocks/>
          </p:cNvSpPr>
          <p:nvPr/>
        </p:nvSpPr>
        <p:spPr bwMode="auto">
          <a:xfrm>
            <a:off x="7567613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6" name="Freeform 52">
            <a:extLst>
              <a:ext uri="{FF2B5EF4-FFF2-40B4-BE49-F238E27FC236}">
                <a16:creationId xmlns:a16="http://schemas.microsoft.com/office/drawing/2014/main" id="{0B49CCB6-0ACF-4157-AEC7-F35A2539DE70}"/>
              </a:ext>
            </a:extLst>
          </p:cNvPr>
          <p:cNvSpPr>
            <a:spLocks/>
          </p:cNvSpPr>
          <p:nvPr/>
        </p:nvSpPr>
        <p:spPr bwMode="auto">
          <a:xfrm>
            <a:off x="7896226" y="5809918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7" name="Freeform 53">
            <a:extLst>
              <a:ext uri="{FF2B5EF4-FFF2-40B4-BE49-F238E27FC236}">
                <a16:creationId xmlns:a16="http://schemas.microsoft.com/office/drawing/2014/main" id="{E77092F5-8559-46F5-A8A2-58C930F4A09D}"/>
              </a:ext>
            </a:extLst>
          </p:cNvPr>
          <p:cNvSpPr>
            <a:spLocks/>
          </p:cNvSpPr>
          <p:nvPr/>
        </p:nvSpPr>
        <p:spPr bwMode="auto">
          <a:xfrm>
            <a:off x="8226426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8" name="Freeform 54">
            <a:extLst>
              <a:ext uri="{FF2B5EF4-FFF2-40B4-BE49-F238E27FC236}">
                <a16:creationId xmlns:a16="http://schemas.microsoft.com/office/drawing/2014/main" id="{57F224B0-CA77-45AE-A5F7-915D4C2E4AE5}"/>
              </a:ext>
            </a:extLst>
          </p:cNvPr>
          <p:cNvSpPr>
            <a:spLocks/>
          </p:cNvSpPr>
          <p:nvPr/>
        </p:nvSpPr>
        <p:spPr bwMode="auto">
          <a:xfrm>
            <a:off x="8555038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9" name="Freeform 55">
            <a:extLst>
              <a:ext uri="{FF2B5EF4-FFF2-40B4-BE49-F238E27FC236}">
                <a16:creationId xmlns:a16="http://schemas.microsoft.com/office/drawing/2014/main" id="{295C2E65-1235-4F6F-916F-EBAF8AA6C91D}"/>
              </a:ext>
            </a:extLst>
          </p:cNvPr>
          <p:cNvSpPr>
            <a:spLocks/>
          </p:cNvSpPr>
          <p:nvPr/>
        </p:nvSpPr>
        <p:spPr bwMode="auto">
          <a:xfrm>
            <a:off x="8885238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0" name="Freeform 56">
            <a:extLst>
              <a:ext uri="{FF2B5EF4-FFF2-40B4-BE49-F238E27FC236}">
                <a16:creationId xmlns:a16="http://schemas.microsoft.com/office/drawing/2014/main" id="{2C37990E-AC22-4C31-ADF2-094E0E9CDE34}"/>
              </a:ext>
            </a:extLst>
          </p:cNvPr>
          <p:cNvSpPr>
            <a:spLocks/>
          </p:cNvSpPr>
          <p:nvPr/>
        </p:nvSpPr>
        <p:spPr bwMode="auto">
          <a:xfrm>
            <a:off x="9213851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1" name="Freeform 57">
            <a:extLst>
              <a:ext uri="{FF2B5EF4-FFF2-40B4-BE49-F238E27FC236}">
                <a16:creationId xmlns:a16="http://schemas.microsoft.com/office/drawing/2014/main" id="{4CDD2311-1DDC-4C41-82B9-1E57780AD0F7}"/>
              </a:ext>
            </a:extLst>
          </p:cNvPr>
          <p:cNvSpPr>
            <a:spLocks/>
          </p:cNvSpPr>
          <p:nvPr/>
        </p:nvSpPr>
        <p:spPr bwMode="auto">
          <a:xfrm>
            <a:off x="9542463" y="5573380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2" name="Freeform 58">
            <a:extLst>
              <a:ext uri="{FF2B5EF4-FFF2-40B4-BE49-F238E27FC236}">
                <a16:creationId xmlns:a16="http://schemas.microsoft.com/office/drawing/2014/main" id="{2B519F0B-89CC-405C-AC97-2F323BF7ED5C}"/>
              </a:ext>
            </a:extLst>
          </p:cNvPr>
          <p:cNvSpPr>
            <a:spLocks/>
          </p:cNvSpPr>
          <p:nvPr/>
        </p:nvSpPr>
        <p:spPr bwMode="auto">
          <a:xfrm>
            <a:off x="9872663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3" name="Freeform 59">
            <a:extLst>
              <a:ext uri="{FF2B5EF4-FFF2-40B4-BE49-F238E27FC236}">
                <a16:creationId xmlns:a16="http://schemas.microsoft.com/office/drawing/2014/main" id="{05FA22E7-92CA-4480-9A20-37ADDDF761CA}"/>
              </a:ext>
            </a:extLst>
          </p:cNvPr>
          <p:cNvSpPr>
            <a:spLocks/>
          </p:cNvSpPr>
          <p:nvPr/>
        </p:nvSpPr>
        <p:spPr bwMode="auto">
          <a:xfrm>
            <a:off x="10201276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4" name="Freeform 60">
            <a:extLst>
              <a:ext uri="{FF2B5EF4-FFF2-40B4-BE49-F238E27FC236}">
                <a16:creationId xmlns:a16="http://schemas.microsoft.com/office/drawing/2014/main" id="{CC531E51-7E70-48B1-8E61-A5C8362E39FA}"/>
              </a:ext>
            </a:extLst>
          </p:cNvPr>
          <p:cNvSpPr>
            <a:spLocks/>
          </p:cNvSpPr>
          <p:nvPr/>
        </p:nvSpPr>
        <p:spPr bwMode="auto">
          <a:xfrm>
            <a:off x="10529888" y="5573380"/>
            <a:ext cx="300038" cy="127000"/>
          </a:xfrm>
          <a:custGeom>
            <a:avLst/>
            <a:gdLst>
              <a:gd name="T0" fmla="*/ 183 w 189"/>
              <a:gd name="T1" fmla="*/ 0 h 80"/>
              <a:gd name="T2" fmla="*/ 95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6" y="7"/>
                  <a:pt x="112" y="39"/>
                  <a:pt x="95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5" name="Freeform 61">
            <a:extLst>
              <a:ext uri="{FF2B5EF4-FFF2-40B4-BE49-F238E27FC236}">
                <a16:creationId xmlns:a16="http://schemas.microsoft.com/office/drawing/2014/main" id="{768BB823-C14E-4C32-AA15-BFF5D4500BB6}"/>
              </a:ext>
            </a:extLst>
          </p:cNvPr>
          <p:cNvSpPr>
            <a:spLocks/>
          </p:cNvSpPr>
          <p:nvPr/>
        </p:nvSpPr>
        <p:spPr bwMode="auto">
          <a:xfrm>
            <a:off x="10860088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6" name="Freeform 62">
            <a:extLst>
              <a:ext uri="{FF2B5EF4-FFF2-40B4-BE49-F238E27FC236}">
                <a16:creationId xmlns:a16="http://schemas.microsoft.com/office/drawing/2014/main" id="{A39A2BA3-89AE-4185-8760-21EACDB3BF15}"/>
              </a:ext>
            </a:extLst>
          </p:cNvPr>
          <p:cNvSpPr>
            <a:spLocks/>
          </p:cNvSpPr>
          <p:nvPr/>
        </p:nvSpPr>
        <p:spPr bwMode="auto">
          <a:xfrm>
            <a:off x="11188701" y="5573380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7" name="Freeform 63">
            <a:extLst>
              <a:ext uri="{FF2B5EF4-FFF2-40B4-BE49-F238E27FC236}">
                <a16:creationId xmlns:a16="http://schemas.microsoft.com/office/drawing/2014/main" id="{9FC3243E-2ED9-484F-A0FA-1F7612384AA9}"/>
              </a:ext>
            </a:extLst>
          </p:cNvPr>
          <p:cNvSpPr>
            <a:spLocks/>
          </p:cNvSpPr>
          <p:nvPr/>
        </p:nvSpPr>
        <p:spPr bwMode="auto">
          <a:xfrm>
            <a:off x="11518901" y="557338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8" name="Freeform 64">
            <a:extLst>
              <a:ext uri="{FF2B5EF4-FFF2-40B4-BE49-F238E27FC236}">
                <a16:creationId xmlns:a16="http://schemas.microsoft.com/office/drawing/2014/main" id="{1E15E548-1501-4CFF-ACF9-652B387217BA}"/>
              </a:ext>
            </a:extLst>
          </p:cNvPr>
          <p:cNvSpPr>
            <a:spLocks/>
          </p:cNvSpPr>
          <p:nvPr/>
        </p:nvSpPr>
        <p:spPr bwMode="auto">
          <a:xfrm>
            <a:off x="9542463" y="5809918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9" name="Freeform 65">
            <a:extLst>
              <a:ext uri="{FF2B5EF4-FFF2-40B4-BE49-F238E27FC236}">
                <a16:creationId xmlns:a16="http://schemas.microsoft.com/office/drawing/2014/main" id="{E88AD8DF-625B-4EDB-AECA-50369B560891}"/>
              </a:ext>
            </a:extLst>
          </p:cNvPr>
          <p:cNvSpPr>
            <a:spLocks/>
          </p:cNvSpPr>
          <p:nvPr/>
        </p:nvSpPr>
        <p:spPr bwMode="auto">
          <a:xfrm>
            <a:off x="9872663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0" name="Freeform 66">
            <a:extLst>
              <a:ext uri="{FF2B5EF4-FFF2-40B4-BE49-F238E27FC236}">
                <a16:creationId xmlns:a16="http://schemas.microsoft.com/office/drawing/2014/main" id="{00D4508C-294C-426B-A911-7DFDD104D5D8}"/>
              </a:ext>
            </a:extLst>
          </p:cNvPr>
          <p:cNvSpPr>
            <a:spLocks/>
          </p:cNvSpPr>
          <p:nvPr/>
        </p:nvSpPr>
        <p:spPr bwMode="auto">
          <a:xfrm>
            <a:off x="10201276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1" name="Freeform 67">
            <a:extLst>
              <a:ext uri="{FF2B5EF4-FFF2-40B4-BE49-F238E27FC236}">
                <a16:creationId xmlns:a16="http://schemas.microsoft.com/office/drawing/2014/main" id="{4F8980B2-74B4-4F1D-8D2E-78EEC1923B0D}"/>
              </a:ext>
            </a:extLst>
          </p:cNvPr>
          <p:cNvSpPr>
            <a:spLocks/>
          </p:cNvSpPr>
          <p:nvPr/>
        </p:nvSpPr>
        <p:spPr bwMode="auto">
          <a:xfrm>
            <a:off x="10529888" y="5809918"/>
            <a:ext cx="300038" cy="128588"/>
          </a:xfrm>
          <a:custGeom>
            <a:avLst/>
            <a:gdLst>
              <a:gd name="T0" fmla="*/ 183 w 189"/>
              <a:gd name="T1" fmla="*/ 0 h 81"/>
              <a:gd name="T2" fmla="*/ 95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6" y="8"/>
                  <a:pt x="112" y="40"/>
                  <a:pt x="95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2" name="Freeform 68">
            <a:extLst>
              <a:ext uri="{FF2B5EF4-FFF2-40B4-BE49-F238E27FC236}">
                <a16:creationId xmlns:a16="http://schemas.microsoft.com/office/drawing/2014/main" id="{3107A4DE-C061-4251-BD06-7BCA2CF98448}"/>
              </a:ext>
            </a:extLst>
          </p:cNvPr>
          <p:cNvSpPr>
            <a:spLocks/>
          </p:cNvSpPr>
          <p:nvPr/>
        </p:nvSpPr>
        <p:spPr bwMode="auto">
          <a:xfrm>
            <a:off x="10860088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3" name="Freeform 69">
            <a:extLst>
              <a:ext uri="{FF2B5EF4-FFF2-40B4-BE49-F238E27FC236}">
                <a16:creationId xmlns:a16="http://schemas.microsoft.com/office/drawing/2014/main" id="{712A795A-B8CB-407A-A01C-44A971C722FB}"/>
              </a:ext>
            </a:extLst>
          </p:cNvPr>
          <p:cNvSpPr>
            <a:spLocks/>
          </p:cNvSpPr>
          <p:nvPr/>
        </p:nvSpPr>
        <p:spPr bwMode="auto">
          <a:xfrm>
            <a:off x="11188701" y="5809918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4" name="Freeform 70">
            <a:extLst>
              <a:ext uri="{FF2B5EF4-FFF2-40B4-BE49-F238E27FC236}">
                <a16:creationId xmlns:a16="http://schemas.microsoft.com/office/drawing/2014/main" id="{0E52ECE8-E8D1-4F03-8EA4-6EE66CFE9AB8}"/>
              </a:ext>
            </a:extLst>
          </p:cNvPr>
          <p:cNvSpPr>
            <a:spLocks/>
          </p:cNvSpPr>
          <p:nvPr/>
        </p:nvSpPr>
        <p:spPr bwMode="auto">
          <a:xfrm>
            <a:off x="11518901" y="580991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5" name="Rectangle 71">
            <a:extLst>
              <a:ext uri="{FF2B5EF4-FFF2-40B4-BE49-F238E27FC236}">
                <a16:creationId xmlns:a16="http://schemas.microsoft.com/office/drawing/2014/main" id="{489470C8-53C5-4C29-81CD-149068B91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2301" y="5565443"/>
            <a:ext cx="30163" cy="95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238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883116" y="336235"/>
            <a:ext cx="11078226" cy="7502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dirty="0" smtClean="0">
                <a:solidFill>
                  <a:schemeClr val="accent1"/>
                </a:solidFill>
              </a:rPr>
              <a:t>Jak žáci vnímají chování učitelů </a:t>
            </a:r>
            <a:endParaRPr lang="cs-CZ" sz="3200" dirty="0">
              <a:solidFill>
                <a:schemeClr val="accent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320868" y="2733812"/>
            <a:ext cx="3021976" cy="1250276"/>
          </a:xfrm>
          <a:prstGeom prst="rect">
            <a:avLst/>
          </a:prstGeom>
        </p:spPr>
        <p:txBody>
          <a:bodyPr/>
          <a:lstStyle/>
          <a:p>
            <a:pPr lvl="0" algn="ctr" rtl="0"/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4880113" y="5893321"/>
            <a:ext cx="6935646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</a:rPr>
              <a:t>Sekundární analýza PISA 2015 (</a:t>
            </a:r>
            <a:r>
              <a:rPr lang="cs-CZ" sz="1000" i="1" dirty="0">
                <a:solidFill>
                  <a:schemeClr val="bg1">
                    <a:lumMod val="50000"/>
                  </a:schemeClr>
                </a:solidFill>
              </a:rPr>
              <a:t>Školní charakteristiky ve světle výukových metod a </a:t>
            </a:r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</a:rPr>
              <a:t>využití ICT) | ČŠI, březen 2018. </a:t>
            </a:r>
          </a:p>
        </p:txBody>
      </p:sp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AC8943B9-FB10-4959-B2F3-AAE79D5A3C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2138754"/>
              </p:ext>
            </p:extLst>
          </p:nvPr>
        </p:nvGraphicFramePr>
        <p:xfrm>
          <a:off x="0" y="1086466"/>
          <a:ext cx="11815759" cy="4960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6586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3" y="461696"/>
            <a:ext cx="10833097" cy="609398"/>
          </a:xfrm>
        </p:spPr>
        <p:txBody>
          <a:bodyPr/>
          <a:lstStyle/>
          <a:p>
            <a:r>
              <a:rPr lang="cs-CZ" sz="4400" dirty="0"/>
              <a:t>Proč by se měli učitelé starat o motivaci </a:t>
            </a:r>
            <a:r>
              <a:rPr lang="cs-CZ" sz="4400" dirty="0" smtClean="0"/>
              <a:t>žáků</a:t>
            </a:r>
            <a:endParaRPr lang="cs-CZ" sz="4400" dirty="0"/>
          </a:p>
        </p:txBody>
      </p:sp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id="{D6CFF583-3AB0-408A-B6DA-21080A6D8C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183488"/>
              </p:ext>
            </p:extLst>
          </p:nvPr>
        </p:nvGraphicFramePr>
        <p:xfrm>
          <a:off x="982662" y="1922580"/>
          <a:ext cx="5558151" cy="3552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6836735" y="1922579"/>
            <a:ext cx="5082362" cy="35523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504000" tIns="72000" rIns="216000" bIns="72000" rtlCol="0" anchor="ctr" anchorCtr="0">
            <a:noAutofit/>
          </a:bodyPr>
          <a:lstStyle/>
          <a:p>
            <a:pPr marL="342900" indent="-342900" algn="l">
              <a:spcAft>
                <a:spcPts val="1200"/>
              </a:spcAft>
              <a:buAutoNum type="arabicPeriod"/>
            </a:pPr>
            <a:endParaRPr lang="cs-CZ" sz="2400" dirty="0" smtClean="0">
              <a:solidFill>
                <a:schemeClr val="bg1"/>
              </a:solidFill>
            </a:endParaRPr>
          </a:p>
          <a:p>
            <a:pPr marL="342900" indent="-342900" algn="l">
              <a:spcAft>
                <a:spcPts val="1200"/>
              </a:spcAft>
              <a:buAutoNum type="arabicPeriod"/>
            </a:pPr>
            <a:endParaRPr lang="cs-CZ" sz="2400" dirty="0">
              <a:solidFill>
                <a:schemeClr val="bg1"/>
              </a:solidFill>
            </a:endParaRPr>
          </a:p>
          <a:p>
            <a:pPr marL="342900" indent="-342900" algn="l">
              <a:spcAft>
                <a:spcPts val="1200"/>
              </a:spcAft>
              <a:buAutoNum type="arabicPeriod"/>
            </a:pPr>
            <a:endParaRPr lang="cs-CZ" sz="2400" dirty="0" smtClean="0">
              <a:solidFill>
                <a:schemeClr val="bg1"/>
              </a:solidFill>
            </a:endParaRPr>
          </a:p>
          <a:p>
            <a:pPr marL="342900" indent="-342900" algn="l">
              <a:spcAft>
                <a:spcPts val="1200"/>
              </a:spcAft>
              <a:buAutoNum type="arabicPeriod"/>
            </a:pPr>
            <a:endParaRPr lang="cs-CZ" sz="2400" dirty="0" smtClean="0">
              <a:solidFill>
                <a:schemeClr val="bg1"/>
              </a:solidFill>
            </a:endParaRPr>
          </a:p>
          <a:p>
            <a:pPr marL="342900" indent="-342900" algn="l">
              <a:spcAft>
                <a:spcPts val="1200"/>
              </a:spcAft>
              <a:buAutoNum type="arabicPeriod"/>
            </a:pPr>
            <a:r>
              <a:rPr lang="cs-CZ" sz="2400" dirty="0" smtClean="0"/>
              <a:t>Potřeba </a:t>
            </a:r>
            <a:r>
              <a:rPr lang="cs-CZ" sz="2400" dirty="0"/>
              <a:t>z</a:t>
            </a:r>
            <a:r>
              <a:rPr lang="cs-CZ" sz="2400" dirty="0" smtClean="0"/>
              <a:t>ažít úspěch</a:t>
            </a:r>
          </a:p>
          <a:p>
            <a:pPr marL="342900" indent="-342900" algn="l">
              <a:spcAft>
                <a:spcPts val="1200"/>
              </a:spcAft>
              <a:buAutoNum type="arabicPeriod"/>
            </a:pPr>
            <a:r>
              <a:rPr lang="cs-CZ" sz="2400" dirty="0" smtClean="0"/>
              <a:t>Smysluplnost učení</a:t>
            </a:r>
          </a:p>
        </p:txBody>
      </p:sp>
      <p:sp>
        <p:nvSpPr>
          <p:cNvPr id="12" name="Oval 5"/>
          <p:cNvSpPr/>
          <p:nvPr/>
        </p:nvSpPr>
        <p:spPr>
          <a:xfrm>
            <a:off x="7359077" y="2320501"/>
            <a:ext cx="1768440" cy="176844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/>
          </a:p>
        </p:txBody>
      </p:sp>
      <p:sp>
        <p:nvSpPr>
          <p:cNvPr id="13" name="Oval 7"/>
          <p:cNvSpPr/>
          <p:nvPr/>
        </p:nvSpPr>
        <p:spPr>
          <a:xfrm>
            <a:off x="9564711" y="2320501"/>
            <a:ext cx="1768440" cy="176844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/>
          </a:p>
        </p:txBody>
      </p:sp>
      <p:sp>
        <p:nvSpPr>
          <p:cNvPr id="14" name="Parallelogram 15"/>
          <p:cNvSpPr/>
          <p:nvPr/>
        </p:nvSpPr>
        <p:spPr>
          <a:xfrm rot="16200000">
            <a:off x="9940269" y="2693670"/>
            <a:ext cx="1027874" cy="1112636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</a:endParaRPr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834" y="2736051"/>
            <a:ext cx="1217944" cy="102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1329595"/>
          </a:xfrm>
        </p:spPr>
        <p:txBody>
          <a:bodyPr/>
          <a:lstStyle/>
          <a:p>
            <a:r>
              <a:rPr lang="cs-CZ" dirty="0" smtClean="0"/>
              <a:t>Proč by měli učitelé pracovat </a:t>
            </a:r>
            <a:r>
              <a:rPr lang="cs-CZ" dirty="0"/>
              <a:t>na tom, aby se žáci ve škole cítili </a:t>
            </a:r>
            <a:r>
              <a:rPr lang="cs-CZ" dirty="0" smtClean="0"/>
              <a:t>dobře?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982663" y="2644309"/>
            <a:ext cx="9790441" cy="369332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cs-CZ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INDEX</a:t>
            </a:r>
            <a:r>
              <a:rPr lang="cs-CZ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OBAVY </a:t>
            </a:r>
            <a:r>
              <a:rPr lang="cs-CZ" i="1" dirty="0" smtClean="0">
                <a:solidFill>
                  <a:schemeClr val="bg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(Test </a:t>
            </a:r>
            <a:r>
              <a:rPr lang="cs-CZ" i="1" dirty="0" err="1" smtClean="0">
                <a:solidFill>
                  <a:schemeClr val="bg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anxiety</a:t>
            </a:r>
            <a:r>
              <a:rPr lang="cs-CZ" i="1" dirty="0" smtClean="0">
                <a:solidFill>
                  <a:schemeClr val="bg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cs-CZ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982662" y="2016927"/>
            <a:ext cx="7749858" cy="52322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cs-CZ" sz="2800" dirty="0">
                <a:solidFill>
                  <a:schemeClr val="bg2"/>
                </a:solidFill>
              </a:rPr>
              <a:t>Čím nižší index </a:t>
            </a:r>
            <a:r>
              <a:rPr lang="cs-CZ" sz="2800" dirty="0" smtClean="0">
                <a:solidFill>
                  <a:schemeClr val="bg2"/>
                </a:solidFill>
              </a:rPr>
              <a:t>obavy, </a:t>
            </a:r>
            <a:r>
              <a:rPr lang="cs-CZ" sz="2800" dirty="0">
                <a:solidFill>
                  <a:schemeClr val="bg2"/>
                </a:solidFill>
              </a:rPr>
              <a:t>tím lepší </a:t>
            </a:r>
            <a:r>
              <a:rPr lang="cs-CZ" sz="2800" dirty="0" smtClean="0">
                <a:solidFill>
                  <a:schemeClr val="bg2"/>
                </a:solidFill>
              </a:rPr>
              <a:t>výsledky</a:t>
            </a:r>
            <a:endParaRPr lang="cs-CZ" sz="1600" dirty="0"/>
          </a:p>
        </p:txBody>
      </p:sp>
      <p:sp>
        <p:nvSpPr>
          <p:cNvPr id="7" name="Obdélník 6"/>
          <p:cNvSpPr/>
          <p:nvPr/>
        </p:nvSpPr>
        <p:spPr>
          <a:xfrm>
            <a:off x="982662" y="3200401"/>
            <a:ext cx="7185978" cy="27127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24000" anchor="ctr"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4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solidFill>
                  <a:srgbClr val="000000"/>
                </a:solidFill>
                <a:ea typeface="Calibri" panose="020F0502020204030204" pitchFamily="34" charset="0"/>
                <a:cs typeface="Minion Pro" panose="02040503050306090203" pitchFamily="18" charset="0"/>
              </a:rPr>
              <a:t>Často mám strach, že pro mě bude obtížné napsat písemku.</a:t>
            </a:r>
          </a:p>
          <a:p>
            <a:pPr marL="342900" lvl="0" indent="-342900">
              <a:lnSpc>
                <a:spcPct val="115000"/>
              </a:lnSpc>
              <a:spcAft>
                <a:spcPts val="4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solidFill>
                  <a:srgbClr val="000000"/>
                </a:solidFill>
                <a:ea typeface="Calibri" panose="020F0502020204030204" pitchFamily="34" charset="0"/>
                <a:cs typeface="Minion Pro" panose="02040503050306090203" pitchFamily="18" charset="0"/>
              </a:rPr>
              <a:t>Mám strach, že ve škole dostanu špatné známky.</a:t>
            </a:r>
          </a:p>
          <a:p>
            <a:pPr marL="342900" lvl="0" indent="-342900">
              <a:lnSpc>
                <a:spcPct val="115000"/>
              </a:lnSpc>
              <a:spcAft>
                <a:spcPts val="4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solidFill>
                  <a:srgbClr val="000000"/>
                </a:solidFill>
                <a:ea typeface="Calibri" panose="020F0502020204030204" pitchFamily="34" charset="0"/>
                <a:cs typeface="Minion Pro" panose="02040503050306090203" pitchFamily="18" charset="0"/>
              </a:rPr>
              <a:t>Hodně se bojím, i když jsem se na písemku dobře připravil/a.</a:t>
            </a:r>
          </a:p>
          <a:p>
            <a:pPr marL="342900" lvl="0" indent="-342900">
              <a:lnSpc>
                <a:spcPct val="115000"/>
              </a:lnSpc>
              <a:spcAft>
                <a:spcPts val="4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solidFill>
                  <a:srgbClr val="000000"/>
                </a:solidFill>
                <a:ea typeface="Calibri" panose="020F0502020204030204" pitchFamily="34" charset="0"/>
                <a:cs typeface="Minion Pro" panose="02040503050306090203" pitchFamily="18" charset="0"/>
              </a:rPr>
              <a:t>Když se učím na písemku, jsem velmi nervózní.</a:t>
            </a:r>
          </a:p>
          <a:p>
            <a:pPr marL="342900" lvl="0" indent="-342900">
              <a:lnSpc>
                <a:spcPct val="115000"/>
              </a:lnSpc>
              <a:spcAft>
                <a:spcPts val="4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solidFill>
                  <a:srgbClr val="000000"/>
                </a:solidFill>
                <a:ea typeface="Calibri" panose="020F0502020204030204" pitchFamily="34" charset="0"/>
                <a:cs typeface="Minion Pro" panose="02040503050306090203" pitchFamily="18" charset="0"/>
              </a:rPr>
              <a:t>Znervózním, když nevím, jak ve škole vyřešit nějaký úkol.</a:t>
            </a:r>
          </a:p>
        </p:txBody>
      </p:sp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00801746-A80E-4216-B65C-4A91001B1F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9707144"/>
              </p:ext>
            </p:extLst>
          </p:nvPr>
        </p:nvGraphicFramePr>
        <p:xfrm>
          <a:off x="8168640" y="3200400"/>
          <a:ext cx="3647119" cy="2712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8072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982662" y="610894"/>
            <a:ext cx="10833097" cy="498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smtClean="0"/>
              <a:t>Co zažívají ve škole naši žáci?</a:t>
            </a:r>
            <a:endParaRPr lang="cs-CZ" sz="36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3027405" y="1585122"/>
            <a:ext cx="878835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cs-CZ" i="1" dirty="0" smtClean="0">
                <a:solidFill>
                  <a:schemeClr val="bg1">
                    <a:lumMod val="50000"/>
                  </a:schemeClr>
                </a:solidFill>
              </a:rPr>
              <a:t>Podíl žáků, kteří uvedli, že se jim dané skutečnosti dějí nejméně několikrát měsíčně</a:t>
            </a:r>
          </a:p>
        </p:txBody>
      </p:sp>
      <p:sp>
        <p:nvSpPr>
          <p:cNvPr id="5" name="Ovál 4"/>
          <p:cNvSpPr/>
          <p:nvPr/>
        </p:nvSpPr>
        <p:spPr>
          <a:xfrm>
            <a:off x="982660" y="1585122"/>
            <a:ext cx="1477734" cy="14423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ŠIKANA</a:t>
            </a:r>
            <a:endParaRPr lang="cs-CZ" dirty="0"/>
          </a:p>
        </p:txBody>
      </p:sp>
      <p:sp>
        <p:nvSpPr>
          <p:cNvPr id="6" name="Ovál 5"/>
          <p:cNvSpPr/>
          <p:nvPr/>
        </p:nvSpPr>
        <p:spPr>
          <a:xfrm>
            <a:off x="1179242" y="2724219"/>
            <a:ext cx="1093509" cy="109350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>
                <a:solidFill>
                  <a:schemeClr val="tx1"/>
                </a:solidFill>
              </a:rPr>
              <a:t>f</a:t>
            </a:r>
            <a:r>
              <a:rPr lang="cs-CZ" sz="1400" dirty="0" smtClean="0">
                <a:solidFill>
                  <a:schemeClr val="tx1"/>
                </a:solidFill>
              </a:rPr>
              <a:t>yzická</a:t>
            </a:r>
            <a:endParaRPr lang="cs-CZ" sz="1400" dirty="0">
              <a:solidFill>
                <a:schemeClr val="tx1"/>
              </a:solidFill>
            </a:endParaRPr>
          </a:p>
        </p:txBody>
      </p:sp>
      <p:sp>
        <p:nvSpPr>
          <p:cNvPr id="7" name="Ovál 6"/>
          <p:cNvSpPr/>
          <p:nvPr/>
        </p:nvSpPr>
        <p:spPr>
          <a:xfrm>
            <a:off x="1179242" y="3666127"/>
            <a:ext cx="1093509" cy="1093509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cs-CZ" sz="1400" dirty="0" smtClean="0">
                <a:solidFill>
                  <a:schemeClr val="tx1"/>
                </a:solidFill>
              </a:rPr>
              <a:t>verbální</a:t>
            </a:r>
            <a:endParaRPr lang="cs-CZ" sz="1400" dirty="0">
              <a:solidFill>
                <a:schemeClr val="tx1"/>
              </a:solidFill>
            </a:endParaRPr>
          </a:p>
        </p:txBody>
      </p:sp>
      <p:sp>
        <p:nvSpPr>
          <p:cNvPr id="8" name="Ovál 7"/>
          <p:cNvSpPr/>
          <p:nvPr/>
        </p:nvSpPr>
        <p:spPr>
          <a:xfrm>
            <a:off x="1179242" y="4559468"/>
            <a:ext cx="1093509" cy="1093509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cs-CZ" sz="1400" dirty="0" smtClean="0">
                <a:solidFill>
                  <a:schemeClr val="tx1"/>
                </a:solidFill>
              </a:rPr>
              <a:t>vztahová</a:t>
            </a:r>
            <a:endParaRPr lang="cs-CZ" sz="1400" dirty="0">
              <a:solidFill>
                <a:schemeClr val="tx1"/>
              </a:solidFill>
            </a:endParaRPr>
          </a:p>
        </p:txBody>
      </p:sp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082267"/>
              </p:ext>
            </p:extLst>
          </p:nvPr>
        </p:nvGraphicFramePr>
        <p:xfrm>
          <a:off x="3027406" y="1995828"/>
          <a:ext cx="8788353" cy="3643799"/>
        </p:xfrm>
        <a:graphic>
          <a:graphicData uri="http://schemas.openxmlformats.org/drawingml/2006/table">
            <a:tbl>
              <a:tblPr firstRow="1" bandRow="1"/>
              <a:tblGrid>
                <a:gridCol w="1429715">
                  <a:extLst>
                    <a:ext uri="{9D8B030D-6E8A-4147-A177-3AD203B41FA5}">
                      <a16:colId xmlns:a16="http://schemas.microsoft.com/office/drawing/2014/main" val="3976722480"/>
                    </a:ext>
                  </a:extLst>
                </a:gridCol>
                <a:gridCol w="5731979">
                  <a:extLst>
                    <a:ext uri="{9D8B030D-6E8A-4147-A177-3AD203B41FA5}">
                      <a16:colId xmlns:a16="http://schemas.microsoft.com/office/drawing/2014/main" val="2587618709"/>
                    </a:ext>
                  </a:extLst>
                </a:gridCol>
                <a:gridCol w="1626659">
                  <a:extLst>
                    <a:ext uri="{9D8B030D-6E8A-4147-A177-3AD203B41FA5}">
                      <a16:colId xmlns:a16="http://schemas.microsoft.com/office/drawing/2014/main" val="4203079981"/>
                    </a:ext>
                  </a:extLst>
                </a:gridCol>
              </a:tblGrid>
              <a:tr h="506888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>
                          <a:solidFill>
                            <a:schemeClr val="bg1"/>
                          </a:solidFill>
                        </a:rPr>
                        <a:t>OECD</a:t>
                      </a:r>
                      <a:endParaRPr lang="cs-CZ" sz="20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>
                          <a:solidFill>
                            <a:schemeClr val="bg1"/>
                          </a:solidFill>
                        </a:rPr>
                        <a:t>ČR</a:t>
                      </a:r>
                      <a:endParaRPr lang="cs-CZ" sz="20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111055"/>
                  </a:ext>
                </a:extLst>
              </a:tr>
              <a:tr h="740837"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10,9</a:t>
                      </a:r>
                      <a:r>
                        <a:rPr lang="cs-CZ" sz="3200" b="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%</a:t>
                      </a:r>
                      <a:endParaRPr lang="cs-CZ" sz="3200" b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altLang="ko-KR" dirty="0" smtClean="0">
                          <a:cs typeface="Arial" pitchFamily="34" charset="0"/>
                        </a:rPr>
                        <a:t>žáků uvedlo, že jsou často </a:t>
                      </a:r>
                      <a:r>
                        <a:rPr lang="cs-CZ" altLang="ko-KR" smtClean="0">
                          <a:cs typeface="Arial" pitchFamily="34" charset="0"/>
                        </a:rPr>
                        <a:t>terčem posměchu</a:t>
                      </a:r>
                      <a:endParaRPr lang="cs-CZ" altLang="ko-KR" dirty="0" smtClean="0">
                        <a:cs typeface="Arial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>
                          <a:solidFill>
                            <a:schemeClr val="accent2"/>
                          </a:solidFill>
                        </a:rPr>
                        <a:t>11,1 %</a:t>
                      </a:r>
                      <a:endParaRPr lang="cs-CZ" sz="3200" b="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47723134"/>
                  </a:ext>
                </a:extLst>
              </a:tr>
              <a:tr h="740837"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7,2 %</a:t>
                      </a:r>
                      <a:endParaRPr lang="cs-CZ" sz="3200" b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altLang="ko-KR" dirty="0" smtClean="0">
                          <a:cs typeface="Arial" pitchFamily="34" charset="0"/>
                        </a:rPr>
                        <a:t>žáků uvedlo, že jsou často vyčleňováni z kolektivu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>
                          <a:solidFill>
                            <a:schemeClr val="accent2"/>
                          </a:solidFill>
                        </a:rPr>
                        <a:t>9,8 %</a:t>
                      </a:r>
                      <a:endParaRPr lang="cs-CZ" sz="3200" b="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5854664"/>
                  </a:ext>
                </a:extLst>
              </a:tr>
              <a:tr h="740837"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8,4 %</a:t>
                      </a:r>
                      <a:endParaRPr lang="cs-CZ" sz="3200" b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altLang="ko-KR" dirty="0" smtClean="0">
                          <a:cs typeface="Arial" pitchFamily="34" charset="0"/>
                        </a:rPr>
                        <a:t>žáků uvedlo, že jsou často objektem šíření pomluv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altLang="ko-KR" dirty="0" smtClean="0">
                          <a:cs typeface="Arial" pitchFamily="34" charset="0"/>
                        </a:rPr>
                        <a:t>a fám</a:t>
                      </a:r>
                      <a:endParaRPr lang="ko-KR" altLang="en-US" dirty="0" smtClean="0"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>
                          <a:solidFill>
                            <a:schemeClr val="accent2"/>
                          </a:solidFill>
                        </a:rPr>
                        <a:t>13,3 %</a:t>
                      </a:r>
                      <a:endParaRPr lang="cs-CZ" sz="3200" b="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5530939"/>
                  </a:ext>
                </a:extLst>
              </a:tr>
              <a:tr h="740837"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4,3 %</a:t>
                      </a:r>
                      <a:endParaRPr lang="cs-CZ" sz="3200" b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altLang="ko-KR" dirty="0" smtClean="0">
                          <a:cs typeface="Arial" pitchFamily="34" charset="0"/>
                        </a:rPr>
                        <a:t>žáků </a:t>
                      </a:r>
                      <a:r>
                        <a:rPr lang="cs-CZ" dirty="0" smtClean="0">
                          <a:solidFill>
                            <a:srgbClr val="000000"/>
                          </a:solidFill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(cca 1 z každé třídy)  uvedlo, že je někdo</a:t>
                      </a:r>
                      <a:r>
                        <a:rPr lang="cs-CZ" baseline="0" dirty="0" smtClean="0">
                          <a:solidFill>
                            <a:srgbClr val="000000"/>
                          </a:solidFill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dirty="0" smtClean="0">
                          <a:solidFill>
                            <a:srgbClr val="000000"/>
                          </a:solidFill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uhodil nebo do nich strčil (</a:t>
                      </a:r>
                      <a:r>
                        <a:rPr lang="cs-CZ" dirty="0" smtClean="0">
                          <a:solidFill>
                            <a:srgbClr val="000000"/>
                          </a:solidFill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→ podíl napříč zeměmi OECD se pohybuje mezi 1 až 9,5 </a:t>
                      </a:r>
                      <a:r>
                        <a:rPr lang="cs-CZ" dirty="0" smtClean="0">
                          <a:solidFill>
                            <a:srgbClr val="000000"/>
                          </a:solidFill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%) </a:t>
                      </a:r>
                      <a:endParaRPr lang="cs-CZ" dirty="0"/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>
                          <a:solidFill>
                            <a:schemeClr val="accent2"/>
                          </a:solidFill>
                        </a:rPr>
                        <a:t>7,5 %</a:t>
                      </a:r>
                      <a:endParaRPr lang="cs-CZ" sz="3200" b="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6855067"/>
                  </a:ext>
                </a:extLst>
              </a:tr>
            </a:tbl>
          </a:graphicData>
        </a:graphic>
      </p:graphicFrame>
      <p:sp>
        <p:nvSpPr>
          <p:cNvPr id="10" name="Obdélník 9"/>
          <p:cNvSpPr/>
          <p:nvPr/>
        </p:nvSpPr>
        <p:spPr>
          <a:xfrm>
            <a:off x="2879124" y="5749927"/>
            <a:ext cx="893663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s-CZ" sz="1050" i="1" dirty="0">
                <a:solidFill>
                  <a:schemeClr val="bg1">
                    <a:lumMod val="50000"/>
                  </a:schemeClr>
                </a:solidFill>
              </a:rPr>
              <a:t>PISA 2015 </a:t>
            </a:r>
            <a:r>
              <a:rPr lang="cs-CZ" sz="1050" i="1" dirty="0" err="1">
                <a:solidFill>
                  <a:schemeClr val="bg1">
                    <a:lumMod val="50000"/>
                  </a:schemeClr>
                </a:solidFill>
              </a:rPr>
              <a:t>Results</a:t>
            </a:r>
            <a:r>
              <a:rPr lang="cs-CZ" sz="1050" i="1" dirty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cs-CZ" sz="1050" i="1" dirty="0" err="1">
                <a:solidFill>
                  <a:schemeClr val="bg1">
                    <a:lumMod val="50000"/>
                  </a:schemeClr>
                </a:solidFill>
              </a:rPr>
              <a:t>Volume</a:t>
            </a:r>
            <a:r>
              <a:rPr lang="cs-CZ" sz="1050" i="1" dirty="0">
                <a:solidFill>
                  <a:schemeClr val="bg1">
                    <a:lumMod val="50000"/>
                  </a:schemeClr>
                </a:solidFill>
              </a:rPr>
              <a:t> III) </a:t>
            </a:r>
            <a:r>
              <a:rPr lang="cs-CZ" sz="1050" i="1" dirty="0" err="1">
                <a:solidFill>
                  <a:schemeClr val="bg1">
                    <a:lumMod val="50000"/>
                  </a:schemeClr>
                </a:solidFill>
              </a:rPr>
              <a:t>Students</a:t>
            </a:r>
            <a:r>
              <a:rPr lang="cs-CZ" sz="1050" i="1" dirty="0">
                <a:solidFill>
                  <a:schemeClr val="bg1">
                    <a:lumMod val="50000"/>
                  </a:schemeClr>
                </a:solidFill>
              </a:rPr>
              <a:t>' </a:t>
            </a:r>
            <a:r>
              <a:rPr lang="cs-CZ" sz="1050" i="1" dirty="0" err="1">
                <a:solidFill>
                  <a:schemeClr val="bg1">
                    <a:lumMod val="50000"/>
                  </a:schemeClr>
                </a:solidFill>
              </a:rPr>
              <a:t>Well-Being</a:t>
            </a:r>
            <a:r>
              <a:rPr lang="cs-CZ" sz="1050" i="1" dirty="0">
                <a:solidFill>
                  <a:schemeClr val="bg1">
                    <a:lumMod val="50000"/>
                  </a:schemeClr>
                </a:solidFill>
              </a:rPr>
              <a:t> - © OECD </a:t>
            </a:r>
            <a:r>
              <a:rPr lang="cs-CZ" sz="1050" i="1" dirty="0" smtClean="0">
                <a:solidFill>
                  <a:schemeClr val="bg1">
                    <a:lumMod val="50000"/>
                  </a:schemeClr>
                </a:solidFill>
              </a:rPr>
              <a:t>2017 </a:t>
            </a:r>
            <a:r>
              <a:rPr lang="cs-CZ" sz="1050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│ </a:t>
            </a:r>
            <a:r>
              <a:rPr lang="en-US" sz="1050" i="1" dirty="0" smtClean="0">
                <a:solidFill>
                  <a:schemeClr val="bg1">
                    <a:lumMod val="50000"/>
                  </a:schemeClr>
                </a:solidFill>
              </a:rPr>
              <a:t>Figure </a:t>
            </a:r>
            <a:r>
              <a:rPr lang="en-US" sz="1050" i="1" dirty="0">
                <a:solidFill>
                  <a:schemeClr val="bg1">
                    <a:lumMod val="50000"/>
                  </a:schemeClr>
                </a:solidFill>
              </a:rPr>
              <a:t>III.1.3 Snapshot of sense of belonging at school and bullying</a:t>
            </a:r>
            <a:endParaRPr lang="cs-CZ" sz="105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3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1" y="4185286"/>
            <a:ext cx="5885499" cy="871537"/>
          </a:xfrm>
        </p:spPr>
        <p:txBody>
          <a:bodyPr/>
          <a:lstStyle/>
          <a:p>
            <a:r>
              <a:rPr lang="cs-CZ" dirty="0" smtClean="0"/>
              <a:t>Kritéria hodnocení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84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998071" y="525511"/>
            <a:ext cx="10833097" cy="13295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Příležitosti ke zlepšení </a:t>
            </a:r>
            <a:r>
              <a:rPr lang="cs-CZ" smtClean="0"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r>
              <a:rPr lang="cs-CZ" smtClean="0"/>
              <a:t> Co mohou udělat učitelé?</a:t>
            </a:r>
            <a:endParaRPr lang="cs-CZ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950465328"/>
              </p:ext>
            </p:extLst>
          </p:nvPr>
        </p:nvGraphicFramePr>
        <p:xfrm>
          <a:off x="1048852" y="1855106"/>
          <a:ext cx="10833096" cy="4048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701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1" y="597096"/>
            <a:ext cx="10833097" cy="1107996"/>
          </a:xfrm>
        </p:spPr>
        <p:txBody>
          <a:bodyPr/>
          <a:lstStyle/>
          <a:p>
            <a:r>
              <a:rPr lang="cs-CZ" sz="4000" dirty="0" smtClean="0"/>
              <a:t>Další vzdělávání učitelů na pracovišti – </a:t>
            </a:r>
            <a:br>
              <a:rPr lang="cs-CZ" sz="4000" dirty="0" smtClean="0"/>
            </a:br>
            <a:r>
              <a:rPr lang="cs-CZ" sz="4000" dirty="0" smtClean="0"/>
              <a:t>co tím vlastně myslíme? </a:t>
            </a:r>
            <a:endParaRPr lang="cs-CZ" sz="1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2660742" y="5827924"/>
            <a:ext cx="915501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OECD (2016), </a:t>
            </a:r>
            <a:r>
              <a:rPr kumimoji="0" lang="pt-BR" sz="1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PISA </a:t>
            </a:r>
            <a:r>
              <a:rPr kumimoji="0" lang="pt-BR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2015 Results (Volume II</a:t>
            </a:r>
            <a:r>
              <a:rPr kumimoji="0" lang="pt-BR" sz="1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)</a:t>
            </a:r>
            <a:r>
              <a:rPr kumimoji="0" lang="cs-CZ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:</a:t>
            </a:r>
            <a:r>
              <a:rPr kumimoji="0" lang="cs-CZ" sz="1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Policies and Practices for Successful </a:t>
            </a:r>
            <a:r>
              <a:rPr kumimoji="0" lang="en-US" sz="1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Schools</a:t>
            </a:r>
            <a:r>
              <a:rPr kumimoji="0" lang="cs-CZ" sz="1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| tab. II.6.20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938425" y="2043412"/>
            <a:ext cx="106621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Procento žáků ve školách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, kde ředitelé uvedli existenci uvedených typů profesního rozvoje na pracovišti</a:t>
            </a:r>
          </a:p>
        </p:txBody>
      </p:sp>
      <p:graphicFrame>
        <p:nvGraphicFramePr>
          <p:cNvPr id="12" name="Graf 11"/>
          <p:cNvGraphicFramePr/>
          <p:nvPr>
            <p:extLst/>
          </p:nvPr>
        </p:nvGraphicFramePr>
        <p:xfrm>
          <a:off x="982662" y="2791530"/>
          <a:ext cx="3503278" cy="2803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Ovál 14"/>
          <p:cNvSpPr/>
          <p:nvPr/>
        </p:nvSpPr>
        <p:spPr>
          <a:xfrm>
            <a:off x="1140310" y="4023360"/>
            <a:ext cx="423133" cy="39230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11" name="Graf 10"/>
          <p:cNvGraphicFramePr/>
          <p:nvPr>
            <p:extLst/>
          </p:nvPr>
        </p:nvGraphicFramePr>
        <p:xfrm>
          <a:off x="4832661" y="2791530"/>
          <a:ext cx="3289363" cy="2803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Graf 13"/>
          <p:cNvGraphicFramePr/>
          <p:nvPr>
            <p:extLst/>
          </p:nvPr>
        </p:nvGraphicFramePr>
        <p:xfrm>
          <a:off x="8318139" y="2791530"/>
          <a:ext cx="3506240" cy="2803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Ovál 16"/>
          <p:cNvSpPr/>
          <p:nvPr/>
        </p:nvSpPr>
        <p:spPr>
          <a:xfrm>
            <a:off x="8651872" y="4034080"/>
            <a:ext cx="423133" cy="39230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Ovál 18"/>
          <p:cNvSpPr/>
          <p:nvPr/>
        </p:nvSpPr>
        <p:spPr>
          <a:xfrm>
            <a:off x="4988411" y="4036008"/>
            <a:ext cx="423133" cy="39230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89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409616"/>
            <a:ext cx="10833097" cy="1329595"/>
          </a:xfrm>
        </p:spPr>
        <p:txBody>
          <a:bodyPr/>
          <a:lstStyle/>
          <a:p>
            <a:r>
              <a:rPr lang="cs-CZ" dirty="0"/>
              <a:t>Kam se ztrácí potřeby žáků se SVP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při </a:t>
            </a:r>
            <a:r>
              <a:rPr lang="cs-CZ" dirty="0"/>
              <a:t>přechodu ze </a:t>
            </a:r>
            <a:r>
              <a:rPr lang="cs-CZ" dirty="0" smtClean="0"/>
              <a:t>ZŠ </a:t>
            </a:r>
            <a:r>
              <a:rPr lang="cs-CZ" dirty="0"/>
              <a:t>na </a:t>
            </a:r>
            <a:r>
              <a:rPr lang="cs-CZ" dirty="0" smtClean="0"/>
              <a:t>SŠ?</a:t>
            </a:r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982663" y="6447292"/>
            <a:ext cx="10833096" cy="260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Datový zdroj: ČŠI / Dotazník pro učitele ZV 2017-18 (formulář vyplnilo 8 569 učitelů) /  </a:t>
            </a:r>
            <a:r>
              <a:rPr kumimoji="0" lang="cs-CZ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Dotazník pro učitele SV 2017-18</a:t>
            </a:r>
            <a:r>
              <a:rPr kumimoji="0" lang="cs-CZ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 (formulář vyplnilo 4 483 učitelů)</a:t>
            </a:r>
            <a:endParaRPr kumimoji="0" lang="cs-CZ" sz="110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egoe U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885344" y="1949019"/>
            <a:ext cx="4029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Oblast DVPP 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Arial" panose="020B0604020202020204" pitchFamily="34" charset="0"/>
              </a:rPr>
              <a:t>→ 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60C30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Vzdělávání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60C30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žáků s 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60C30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C60C3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1" name="组合 74"/>
          <p:cNvGrpSpPr/>
          <p:nvPr/>
        </p:nvGrpSpPr>
        <p:grpSpPr>
          <a:xfrm>
            <a:off x="4740166" y="1842139"/>
            <a:ext cx="6646395" cy="3944335"/>
            <a:chOff x="538163" y="1484313"/>
            <a:chExt cx="6621462" cy="3767137"/>
          </a:xfrm>
          <a:effectLst/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3482975" y="1892300"/>
              <a:ext cx="1423987" cy="1149350"/>
            </a:xfrm>
            <a:custGeom>
              <a:avLst/>
              <a:gdLst/>
              <a:ahLst/>
              <a:cxnLst>
                <a:cxn ang="0">
                  <a:pos x="789" y="2271"/>
                </a:cxn>
                <a:cxn ang="0">
                  <a:pos x="917" y="2180"/>
                </a:cxn>
                <a:cxn ang="0">
                  <a:pos x="1173" y="2207"/>
                </a:cxn>
                <a:cxn ang="0">
                  <a:pos x="1420" y="2061"/>
                </a:cxn>
                <a:cxn ang="0">
                  <a:pos x="1521" y="2162"/>
                </a:cxn>
                <a:cxn ang="0">
                  <a:pos x="1758" y="2079"/>
                </a:cxn>
                <a:cxn ang="0">
                  <a:pos x="1959" y="2262"/>
                </a:cxn>
                <a:cxn ang="0">
                  <a:pos x="2161" y="2427"/>
                </a:cxn>
                <a:cxn ang="0">
                  <a:pos x="2371" y="2436"/>
                </a:cxn>
                <a:cxn ang="0">
                  <a:pos x="2535" y="2399"/>
                </a:cxn>
                <a:cxn ang="0">
                  <a:pos x="2709" y="2216"/>
                </a:cxn>
                <a:cxn ang="0">
                  <a:pos x="2910" y="2061"/>
                </a:cxn>
                <a:cxn ang="0">
                  <a:pos x="3075" y="2006"/>
                </a:cxn>
                <a:cxn ang="0">
                  <a:pos x="2965" y="1750"/>
                </a:cxn>
                <a:cxn ang="0">
                  <a:pos x="2718" y="1522"/>
                </a:cxn>
                <a:cxn ang="0">
                  <a:pos x="2581" y="1339"/>
                </a:cxn>
                <a:cxn ang="0">
                  <a:pos x="2426" y="1256"/>
                </a:cxn>
                <a:cxn ang="0">
                  <a:pos x="2353" y="1083"/>
                </a:cxn>
                <a:cxn ang="0">
                  <a:pos x="2563" y="927"/>
                </a:cxn>
                <a:cxn ang="0">
                  <a:pos x="2773" y="726"/>
                </a:cxn>
                <a:cxn ang="0">
                  <a:pos x="2718" y="516"/>
                </a:cxn>
                <a:cxn ang="0">
                  <a:pos x="2398" y="397"/>
                </a:cxn>
                <a:cxn ang="0">
                  <a:pos x="2243" y="470"/>
                </a:cxn>
                <a:cxn ang="0">
                  <a:pos x="2023" y="498"/>
                </a:cxn>
                <a:cxn ang="0">
                  <a:pos x="1868" y="443"/>
                </a:cxn>
                <a:cxn ang="0">
                  <a:pos x="1667" y="360"/>
                </a:cxn>
                <a:cxn ang="0">
                  <a:pos x="1502" y="178"/>
                </a:cxn>
                <a:cxn ang="0">
                  <a:pos x="1356" y="141"/>
                </a:cxn>
                <a:cxn ang="0">
                  <a:pos x="1109" y="86"/>
                </a:cxn>
                <a:cxn ang="0">
                  <a:pos x="825" y="0"/>
                </a:cxn>
                <a:cxn ang="0">
                  <a:pos x="899" y="333"/>
                </a:cxn>
                <a:cxn ang="0">
                  <a:pos x="990" y="598"/>
                </a:cxn>
                <a:cxn ang="0">
                  <a:pos x="1054" y="900"/>
                </a:cxn>
                <a:cxn ang="0">
                  <a:pos x="762" y="845"/>
                </a:cxn>
                <a:cxn ang="0">
                  <a:pos x="652" y="1028"/>
                </a:cxn>
                <a:cxn ang="0">
                  <a:pos x="378" y="936"/>
                </a:cxn>
                <a:cxn ang="0">
                  <a:pos x="122" y="955"/>
                </a:cxn>
                <a:cxn ang="0">
                  <a:pos x="67" y="1037"/>
                </a:cxn>
                <a:cxn ang="0">
                  <a:pos x="49" y="1266"/>
                </a:cxn>
                <a:cxn ang="0">
                  <a:pos x="85" y="1494"/>
                </a:cxn>
                <a:cxn ang="0">
                  <a:pos x="204" y="1640"/>
                </a:cxn>
                <a:cxn ang="0">
                  <a:pos x="442" y="1650"/>
                </a:cxn>
                <a:cxn ang="0">
                  <a:pos x="551" y="1832"/>
                </a:cxn>
                <a:cxn ang="0">
                  <a:pos x="533" y="2070"/>
                </a:cxn>
                <a:cxn ang="0">
                  <a:pos x="679" y="2171"/>
                </a:cxn>
              </a:cxnLst>
              <a:rect l="0" t="0" r="r" b="b"/>
              <a:pathLst>
                <a:path w="3102" h="2500">
                  <a:moveTo>
                    <a:pt x="689" y="2244"/>
                  </a:moveTo>
                  <a:lnTo>
                    <a:pt x="743" y="2271"/>
                  </a:lnTo>
                  <a:lnTo>
                    <a:pt x="789" y="2271"/>
                  </a:lnTo>
                  <a:lnTo>
                    <a:pt x="835" y="2244"/>
                  </a:lnTo>
                  <a:lnTo>
                    <a:pt x="826" y="2180"/>
                  </a:lnTo>
                  <a:lnTo>
                    <a:pt x="917" y="2180"/>
                  </a:lnTo>
                  <a:lnTo>
                    <a:pt x="999" y="2180"/>
                  </a:lnTo>
                  <a:lnTo>
                    <a:pt x="1073" y="2189"/>
                  </a:lnTo>
                  <a:lnTo>
                    <a:pt x="1173" y="2207"/>
                  </a:lnTo>
                  <a:lnTo>
                    <a:pt x="1274" y="2180"/>
                  </a:lnTo>
                  <a:lnTo>
                    <a:pt x="1310" y="2061"/>
                  </a:lnTo>
                  <a:lnTo>
                    <a:pt x="1420" y="2061"/>
                  </a:lnTo>
                  <a:lnTo>
                    <a:pt x="1447" y="2116"/>
                  </a:lnTo>
                  <a:lnTo>
                    <a:pt x="1447" y="2189"/>
                  </a:lnTo>
                  <a:lnTo>
                    <a:pt x="1521" y="2162"/>
                  </a:lnTo>
                  <a:lnTo>
                    <a:pt x="1603" y="2162"/>
                  </a:lnTo>
                  <a:lnTo>
                    <a:pt x="1667" y="2070"/>
                  </a:lnTo>
                  <a:lnTo>
                    <a:pt x="1758" y="2079"/>
                  </a:lnTo>
                  <a:lnTo>
                    <a:pt x="1841" y="2143"/>
                  </a:lnTo>
                  <a:lnTo>
                    <a:pt x="1877" y="2253"/>
                  </a:lnTo>
                  <a:lnTo>
                    <a:pt x="1959" y="2262"/>
                  </a:lnTo>
                  <a:lnTo>
                    <a:pt x="2023" y="2308"/>
                  </a:lnTo>
                  <a:lnTo>
                    <a:pt x="2097" y="2381"/>
                  </a:lnTo>
                  <a:lnTo>
                    <a:pt x="2161" y="2427"/>
                  </a:lnTo>
                  <a:lnTo>
                    <a:pt x="2215" y="2472"/>
                  </a:lnTo>
                  <a:lnTo>
                    <a:pt x="2279" y="2472"/>
                  </a:lnTo>
                  <a:lnTo>
                    <a:pt x="2371" y="2436"/>
                  </a:lnTo>
                  <a:lnTo>
                    <a:pt x="2444" y="2500"/>
                  </a:lnTo>
                  <a:lnTo>
                    <a:pt x="2590" y="2463"/>
                  </a:lnTo>
                  <a:lnTo>
                    <a:pt x="2535" y="2399"/>
                  </a:lnTo>
                  <a:lnTo>
                    <a:pt x="2581" y="2344"/>
                  </a:lnTo>
                  <a:lnTo>
                    <a:pt x="2627" y="2262"/>
                  </a:lnTo>
                  <a:lnTo>
                    <a:pt x="2709" y="2216"/>
                  </a:lnTo>
                  <a:lnTo>
                    <a:pt x="2791" y="2180"/>
                  </a:lnTo>
                  <a:lnTo>
                    <a:pt x="2874" y="2107"/>
                  </a:lnTo>
                  <a:lnTo>
                    <a:pt x="2910" y="2061"/>
                  </a:lnTo>
                  <a:lnTo>
                    <a:pt x="3002" y="2125"/>
                  </a:lnTo>
                  <a:lnTo>
                    <a:pt x="3102" y="2098"/>
                  </a:lnTo>
                  <a:lnTo>
                    <a:pt x="3075" y="2006"/>
                  </a:lnTo>
                  <a:lnTo>
                    <a:pt x="3093" y="1878"/>
                  </a:lnTo>
                  <a:lnTo>
                    <a:pt x="3020" y="1832"/>
                  </a:lnTo>
                  <a:lnTo>
                    <a:pt x="2965" y="1750"/>
                  </a:lnTo>
                  <a:lnTo>
                    <a:pt x="2892" y="1659"/>
                  </a:lnTo>
                  <a:lnTo>
                    <a:pt x="2837" y="1558"/>
                  </a:lnTo>
                  <a:lnTo>
                    <a:pt x="2718" y="1522"/>
                  </a:lnTo>
                  <a:lnTo>
                    <a:pt x="2673" y="1448"/>
                  </a:lnTo>
                  <a:lnTo>
                    <a:pt x="2645" y="1348"/>
                  </a:lnTo>
                  <a:lnTo>
                    <a:pt x="2581" y="1339"/>
                  </a:lnTo>
                  <a:lnTo>
                    <a:pt x="2499" y="1357"/>
                  </a:lnTo>
                  <a:lnTo>
                    <a:pt x="2453" y="1330"/>
                  </a:lnTo>
                  <a:lnTo>
                    <a:pt x="2426" y="1256"/>
                  </a:lnTo>
                  <a:lnTo>
                    <a:pt x="2353" y="1238"/>
                  </a:lnTo>
                  <a:lnTo>
                    <a:pt x="2298" y="1138"/>
                  </a:lnTo>
                  <a:lnTo>
                    <a:pt x="2353" y="1083"/>
                  </a:lnTo>
                  <a:lnTo>
                    <a:pt x="2417" y="1028"/>
                  </a:lnTo>
                  <a:lnTo>
                    <a:pt x="2508" y="991"/>
                  </a:lnTo>
                  <a:lnTo>
                    <a:pt x="2563" y="927"/>
                  </a:lnTo>
                  <a:lnTo>
                    <a:pt x="2673" y="927"/>
                  </a:lnTo>
                  <a:lnTo>
                    <a:pt x="2746" y="827"/>
                  </a:lnTo>
                  <a:lnTo>
                    <a:pt x="2773" y="726"/>
                  </a:lnTo>
                  <a:lnTo>
                    <a:pt x="2846" y="680"/>
                  </a:lnTo>
                  <a:lnTo>
                    <a:pt x="2791" y="598"/>
                  </a:lnTo>
                  <a:lnTo>
                    <a:pt x="2718" y="516"/>
                  </a:lnTo>
                  <a:lnTo>
                    <a:pt x="2618" y="434"/>
                  </a:lnTo>
                  <a:lnTo>
                    <a:pt x="2535" y="406"/>
                  </a:lnTo>
                  <a:lnTo>
                    <a:pt x="2398" y="397"/>
                  </a:lnTo>
                  <a:lnTo>
                    <a:pt x="2343" y="498"/>
                  </a:lnTo>
                  <a:lnTo>
                    <a:pt x="2279" y="534"/>
                  </a:lnTo>
                  <a:lnTo>
                    <a:pt x="2243" y="470"/>
                  </a:lnTo>
                  <a:lnTo>
                    <a:pt x="2161" y="434"/>
                  </a:lnTo>
                  <a:lnTo>
                    <a:pt x="2087" y="434"/>
                  </a:lnTo>
                  <a:lnTo>
                    <a:pt x="2023" y="498"/>
                  </a:lnTo>
                  <a:lnTo>
                    <a:pt x="1996" y="589"/>
                  </a:lnTo>
                  <a:lnTo>
                    <a:pt x="1877" y="580"/>
                  </a:lnTo>
                  <a:lnTo>
                    <a:pt x="1868" y="443"/>
                  </a:lnTo>
                  <a:lnTo>
                    <a:pt x="1850" y="315"/>
                  </a:lnTo>
                  <a:lnTo>
                    <a:pt x="1749" y="324"/>
                  </a:lnTo>
                  <a:lnTo>
                    <a:pt x="1667" y="360"/>
                  </a:lnTo>
                  <a:lnTo>
                    <a:pt x="1594" y="388"/>
                  </a:lnTo>
                  <a:lnTo>
                    <a:pt x="1557" y="269"/>
                  </a:lnTo>
                  <a:lnTo>
                    <a:pt x="1502" y="178"/>
                  </a:lnTo>
                  <a:lnTo>
                    <a:pt x="1493" y="104"/>
                  </a:lnTo>
                  <a:lnTo>
                    <a:pt x="1438" y="132"/>
                  </a:lnTo>
                  <a:lnTo>
                    <a:pt x="1356" y="141"/>
                  </a:lnTo>
                  <a:lnTo>
                    <a:pt x="1265" y="159"/>
                  </a:lnTo>
                  <a:lnTo>
                    <a:pt x="1182" y="104"/>
                  </a:lnTo>
                  <a:lnTo>
                    <a:pt x="1109" y="86"/>
                  </a:lnTo>
                  <a:lnTo>
                    <a:pt x="1027" y="13"/>
                  </a:lnTo>
                  <a:lnTo>
                    <a:pt x="935" y="40"/>
                  </a:lnTo>
                  <a:lnTo>
                    <a:pt x="825" y="0"/>
                  </a:lnTo>
                  <a:lnTo>
                    <a:pt x="908" y="187"/>
                  </a:lnTo>
                  <a:lnTo>
                    <a:pt x="871" y="260"/>
                  </a:lnTo>
                  <a:lnTo>
                    <a:pt x="899" y="333"/>
                  </a:lnTo>
                  <a:lnTo>
                    <a:pt x="917" y="434"/>
                  </a:lnTo>
                  <a:lnTo>
                    <a:pt x="926" y="525"/>
                  </a:lnTo>
                  <a:lnTo>
                    <a:pt x="990" y="598"/>
                  </a:lnTo>
                  <a:lnTo>
                    <a:pt x="908" y="699"/>
                  </a:lnTo>
                  <a:lnTo>
                    <a:pt x="990" y="763"/>
                  </a:lnTo>
                  <a:lnTo>
                    <a:pt x="1054" y="900"/>
                  </a:lnTo>
                  <a:lnTo>
                    <a:pt x="908" y="900"/>
                  </a:lnTo>
                  <a:lnTo>
                    <a:pt x="817" y="936"/>
                  </a:lnTo>
                  <a:lnTo>
                    <a:pt x="762" y="845"/>
                  </a:lnTo>
                  <a:lnTo>
                    <a:pt x="725" y="872"/>
                  </a:lnTo>
                  <a:lnTo>
                    <a:pt x="652" y="909"/>
                  </a:lnTo>
                  <a:lnTo>
                    <a:pt x="652" y="1028"/>
                  </a:lnTo>
                  <a:lnTo>
                    <a:pt x="551" y="1000"/>
                  </a:lnTo>
                  <a:lnTo>
                    <a:pt x="469" y="982"/>
                  </a:lnTo>
                  <a:lnTo>
                    <a:pt x="378" y="936"/>
                  </a:lnTo>
                  <a:lnTo>
                    <a:pt x="222" y="918"/>
                  </a:lnTo>
                  <a:lnTo>
                    <a:pt x="222" y="1019"/>
                  </a:lnTo>
                  <a:lnTo>
                    <a:pt x="122" y="955"/>
                  </a:lnTo>
                  <a:lnTo>
                    <a:pt x="54" y="897"/>
                  </a:lnTo>
                  <a:lnTo>
                    <a:pt x="0" y="935"/>
                  </a:lnTo>
                  <a:lnTo>
                    <a:pt x="67" y="1037"/>
                  </a:lnTo>
                  <a:lnTo>
                    <a:pt x="39" y="1110"/>
                  </a:lnTo>
                  <a:lnTo>
                    <a:pt x="113" y="1238"/>
                  </a:lnTo>
                  <a:lnTo>
                    <a:pt x="49" y="1266"/>
                  </a:lnTo>
                  <a:lnTo>
                    <a:pt x="3" y="1339"/>
                  </a:lnTo>
                  <a:lnTo>
                    <a:pt x="21" y="1412"/>
                  </a:lnTo>
                  <a:lnTo>
                    <a:pt x="85" y="1494"/>
                  </a:lnTo>
                  <a:lnTo>
                    <a:pt x="149" y="1458"/>
                  </a:lnTo>
                  <a:lnTo>
                    <a:pt x="195" y="1522"/>
                  </a:lnTo>
                  <a:lnTo>
                    <a:pt x="204" y="1640"/>
                  </a:lnTo>
                  <a:lnTo>
                    <a:pt x="305" y="1659"/>
                  </a:lnTo>
                  <a:lnTo>
                    <a:pt x="359" y="1650"/>
                  </a:lnTo>
                  <a:lnTo>
                    <a:pt x="442" y="1650"/>
                  </a:lnTo>
                  <a:lnTo>
                    <a:pt x="542" y="1613"/>
                  </a:lnTo>
                  <a:lnTo>
                    <a:pt x="561" y="1723"/>
                  </a:lnTo>
                  <a:lnTo>
                    <a:pt x="551" y="1832"/>
                  </a:lnTo>
                  <a:lnTo>
                    <a:pt x="597" y="1915"/>
                  </a:lnTo>
                  <a:lnTo>
                    <a:pt x="606" y="2006"/>
                  </a:lnTo>
                  <a:lnTo>
                    <a:pt x="533" y="2070"/>
                  </a:lnTo>
                  <a:lnTo>
                    <a:pt x="533" y="2134"/>
                  </a:lnTo>
                  <a:lnTo>
                    <a:pt x="634" y="2143"/>
                  </a:lnTo>
                  <a:lnTo>
                    <a:pt x="679" y="2171"/>
                  </a:lnTo>
                  <a:lnTo>
                    <a:pt x="689" y="224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5461000" y="2597150"/>
              <a:ext cx="1698625" cy="1408112"/>
            </a:xfrm>
            <a:custGeom>
              <a:avLst/>
              <a:gdLst/>
              <a:ahLst/>
              <a:cxnLst>
                <a:cxn ang="0">
                  <a:pos x="1784" y="2504"/>
                </a:cxn>
                <a:cxn ang="0">
                  <a:pos x="2040" y="2560"/>
                </a:cxn>
                <a:cxn ang="0">
                  <a:pos x="2312" y="2640"/>
                </a:cxn>
                <a:cxn ang="0">
                  <a:pos x="2496" y="2640"/>
                </a:cxn>
                <a:cxn ang="0">
                  <a:pos x="2632" y="2816"/>
                </a:cxn>
                <a:cxn ang="0">
                  <a:pos x="2799" y="3066"/>
                </a:cxn>
                <a:cxn ang="0">
                  <a:pos x="2968" y="2856"/>
                </a:cxn>
                <a:cxn ang="0">
                  <a:pos x="3168" y="2736"/>
                </a:cxn>
                <a:cxn ang="0">
                  <a:pos x="3544" y="2720"/>
                </a:cxn>
                <a:cxn ang="0">
                  <a:pos x="3696" y="2584"/>
                </a:cxn>
                <a:cxn ang="0">
                  <a:pos x="3640" y="2312"/>
                </a:cxn>
                <a:cxn ang="0">
                  <a:pos x="3520" y="2096"/>
                </a:cxn>
                <a:cxn ang="0">
                  <a:pos x="3328" y="2024"/>
                </a:cxn>
                <a:cxn ang="0">
                  <a:pos x="3232" y="2088"/>
                </a:cxn>
                <a:cxn ang="0">
                  <a:pos x="3184" y="1816"/>
                </a:cxn>
                <a:cxn ang="0">
                  <a:pos x="3144" y="1520"/>
                </a:cxn>
                <a:cxn ang="0">
                  <a:pos x="3088" y="1328"/>
                </a:cxn>
                <a:cxn ang="0">
                  <a:pos x="2864" y="1360"/>
                </a:cxn>
                <a:cxn ang="0">
                  <a:pos x="2608" y="1256"/>
                </a:cxn>
                <a:cxn ang="0">
                  <a:pos x="2456" y="1272"/>
                </a:cxn>
                <a:cxn ang="0">
                  <a:pos x="2320" y="1192"/>
                </a:cxn>
                <a:cxn ang="0">
                  <a:pos x="2240" y="1064"/>
                </a:cxn>
                <a:cxn ang="0">
                  <a:pos x="2072" y="1064"/>
                </a:cxn>
                <a:cxn ang="0">
                  <a:pos x="1976" y="880"/>
                </a:cxn>
                <a:cxn ang="0">
                  <a:pos x="1880" y="968"/>
                </a:cxn>
                <a:cxn ang="0">
                  <a:pos x="1976" y="1016"/>
                </a:cxn>
                <a:cxn ang="0">
                  <a:pos x="1808" y="1048"/>
                </a:cxn>
                <a:cxn ang="0">
                  <a:pos x="1664" y="1144"/>
                </a:cxn>
                <a:cxn ang="0">
                  <a:pos x="1472" y="1112"/>
                </a:cxn>
                <a:cxn ang="0">
                  <a:pos x="1368" y="944"/>
                </a:cxn>
                <a:cxn ang="0">
                  <a:pos x="1176" y="696"/>
                </a:cxn>
                <a:cxn ang="0">
                  <a:pos x="1088" y="632"/>
                </a:cxn>
                <a:cxn ang="0">
                  <a:pos x="1040" y="512"/>
                </a:cxn>
                <a:cxn ang="0">
                  <a:pos x="1224" y="480"/>
                </a:cxn>
                <a:cxn ang="0">
                  <a:pos x="1336" y="400"/>
                </a:cxn>
                <a:cxn ang="0">
                  <a:pos x="1272" y="224"/>
                </a:cxn>
                <a:cxn ang="0">
                  <a:pos x="1184" y="0"/>
                </a:cxn>
                <a:cxn ang="0">
                  <a:pos x="1120" y="176"/>
                </a:cxn>
                <a:cxn ang="0">
                  <a:pos x="952" y="152"/>
                </a:cxn>
                <a:cxn ang="0">
                  <a:pos x="736" y="184"/>
                </a:cxn>
                <a:cxn ang="0">
                  <a:pos x="568" y="309"/>
                </a:cxn>
                <a:cxn ang="0">
                  <a:pos x="285" y="491"/>
                </a:cxn>
                <a:cxn ang="0">
                  <a:pos x="192" y="648"/>
                </a:cxn>
                <a:cxn ang="0">
                  <a:pos x="152" y="832"/>
                </a:cxn>
                <a:cxn ang="0">
                  <a:pos x="8" y="1024"/>
                </a:cxn>
                <a:cxn ang="0">
                  <a:pos x="72" y="1160"/>
                </a:cxn>
                <a:cxn ang="0">
                  <a:pos x="64" y="1248"/>
                </a:cxn>
                <a:cxn ang="0">
                  <a:pos x="0" y="1440"/>
                </a:cxn>
                <a:cxn ang="0">
                  <a:pos x="138" y="1530"/>
                </a:cxn>
                <a:cxn ang="0">
                  <a:pos x="264" y="1608"/>
                </a:cxn>
                <a:cxn ang="0">
                  <a:pos x="432" y="1656"/>
                </a:cxn>
                <a:cxn ang="0">
                  <a:pos x="540" y="1686"/>
                </a:cxn>
                <a:cxn ang="0">
                  <a:pos x="672" y="1818"/>
                </a:cxn>
                <a:cxn ang="0">
                  <a:pos x="900" y="1806"/>
                </a:cxn>
                <a:cxn ang="0">
                  <a:pos x="1074" y="1848"/>
                </a:cxn>
                <a:cxn ang="0">
                  <a:pos x="1170" y="1938"/>
                </a:cxn>
                <a:cxn ang="0">
                  <a:pos x="1254" y="2106"/>
                </a:cxn>
                <a:cxn ang="0">
                  <a:pos x="1374" y="2136"/>
                </a:cxn>
                <a:cxn ang="0">
                  <a:pos x="1464" y="2232"/>
                </a:cxn>
                <a:cxn ang="0">
                  <a:pos x="1590" y="2340"/>
                </a:cxn>
                <a:cxn ang="0">
                  <a:pos x="1584" y="2430"/>
                </a:cxn>
                <a:cxn ang="0">
                  <a:pos x="1710" y="2454"/>
                </a:cxn>
              </a:cxnLst>
              <a:rect l="0" t="0" r="r" b="b"/>
              <a:pathLst>
                <a:path w="3696" h="3066">
                  <a:moveTo>
                    <a:pt x="1692" y="2520"/>
                  </a:moveTo>
                  <a:lnTo>
                    <a:pt x="1784" y="2504"/>
                  </a:lnTo>
                  <a:lnTo>
                    <a:pt x="1896" y="2608"/>
                  </a:lnTo>
                  <a:lnTo>
                    <a:pt x="2040" y="2560"/>
                  </a:lnTo>
                  <a:lnTo>
                    <a:pt x="2216" y="2560"/>
                  </a:lnTo>
                  <a:lnTo>
                    <a:pt x="2312" y="2640"/>
                  </a:lnTo>
                  <a:lnTo>
                    <a:pt x="2416" y="2656"/>
                  </a:lnTo>
                  <a:lnTo>
                    <a:pt x="2496" y="2640"/>
                  </a:lnTo>
                  <a:lnTo>
                    <a:pt x="2552" y="2712"/>
                  </a:lnTo>
                  <a:lnTo>
                    <a:pt x="2632" y="2816"/>
                  </a:lnTo>
                  <a:lnTo>
                    <a:pt x="2759" y="2949"/>
                  </a:lnTo>
                  <a:lnTo>
                    <a:pt x="2799" y="3066"/>
                  </a:lnTo>
                  <a:lnTo>
                    <a:pt x="2920" y="2976"/>
                  </a:lnTo>
                  <a:lnTo>
                    <a:pt x="2968" y="2856"/>
                  </a:lnTo>
                  <a:lnTo>
                    <a:pt x="3064" y="2768"/>
                  </a:lnTo>
                  <a:lnTo>
                    <a:pt x="3168" y="2736"/>
                  </a:lnTo>
                  <a:lnTo>
                    <a:pt x="3352" y="2776"/>
                  </a:lnTo>
                  <a:lnTo>
                    <a:pt x="3544" y="2720"/>
                  </a:lnTo>
                  <a:lnTo>
                    <a:pt x="3664" y="2656"/>
                  </a:lnTo>
                  <a:lnTo>
                    <a:pt x="3696" y="2584"/>
                  </a:lnTo>
                  <a:lnTo>
                    <a:pt x="3616" y="2472"/>
                  </a:lnTo>
                  <a:lnTo>
                    <a:pt x="3640" y="2312"/>
                  </a:lnTo>
                  <a:lnTo>
                    <a:pt x="3568" y="2144"/>
                  </a:lnTo>
                  <a:lnTo>
                    <a:pt x="3520" y="2096"/>
                  </a:lnTo>
                  <a:lnTo>
                    <a:pt x="3432" y="2136"/>
                  </a:lnTo>
                  <a:lnTo>
                    <a:pt x="3328" y="2024"/>
                  </a:lnTo>
                  <a:lnTo>
                    <a:pt x="3264" y="2040"/>
                  </a:lnTo>
                  <a:lnTo>
                    <a:pt x="3232" y="2088"/>
                  </a:lnTo>
                  <a:lnTo>
                    <a:pt x="3200" y="1952"/>
                  </a:lnTo>
                  <a:lnTo>
                    <a:pt x="3184" y="1816"/>
                  </a:lnTo>
                  <a:lnTo>
                    <a:pt x="3080" y="1616"/>
                  </a:lnTo>
                  <a:lnTo>
                    <a:pt x="3144" y="1520"/>
                  </a:lnTo>
                  <a:lnTo>
                    <a:pt x="3056" y="1512"/>
                  </a:lnTo>
                  <a:lnTo>
                    <a:pt x="3088" y="1328"/>
                  </a:lnTo>
                  <a:lnTo>
                    <a:pt x="2992" y="1392"/>
                  </a:lnTo>
                  <a:lnTo>
                    <a:pt x="2864" y="1360"/>
                  </a:lnTo>
                  <a:lnTo>
                    <a:pt x="2752" y="1288"/>
                  </a:lnTo>
                  <a:lnTo>
                    <a:pt x="2608" y="1256"/>
                  </a:lnTo>
                  <a:lnTo>
                    <a:pt x="2528" y="1296"/>
                  </a:lnTo>
                  <a:lnTo>
                    <a:pt x="2456" y="1272"/>
                  </a:lnTo>
                  <a:lnTo>
                    <a:pt x="2400" y="1184"/>
                  </a:lnTo>
                  <a:lnTo>
                    <a:pt x="2320" y="1192"/>
                  </a:lnTo>
                  <a:lnTo>
                    <a:pt x="2296" y="1096"/>
                  </a:lnTo>
                  <a:lnTo>
                    <a:pt x="2240" y="1064"/>
                  </a:lnTo>
                  <a:lnTo>
                    <a:pt x="2184" y="1120"/>
                  </a:lnTo>
                  <a:lnTo>
                    <a:pt x="2072" y="1064"/>
                  </a:lnTo>
                  <a:lnTo>
                    <a:pt x="2048" y="952"/>
                  </a:lnTo>
                  <a:lnTo>
                    <a:pt x="1976" y="880"/>
                  </a:lnTo>
                  <a:lnTo>
                    <a:pt x="1880" y="912"/>
                  </a:lnTo>
                  <a:lnTo>
                    <a:pt x="1880" y="968"/>
                  </a:lnTo>
                  <a:lnTo>
                    <a:pt x="1968" y="968"/>
                  </a:lnTo>
                  <a:lnTo>
                    <a:pt x="1976" y="1016"/>
                  </a:lnTo>
                  <a:lnTo>
                    <a:pt x="1904" y="1040"/>
                  </a:lnTo>
                  <a:lnTo>
                    <a:pt x="1808" y="1048"/>
                  </a:lnTo>
                  <a:lnTo>
                    <a:pt x="1752" y="1096"/>
                  </a:lnTo>
                  <a:lnTo>
                    <a:pt x="1664" y="1144"/>
                  </a:lnTo>
                  <a:lnTo>
                    <a:pt x="1576" y="1144"/>
                  </a:lnTo>
                  <a:lnTo>
                    <a:pt x="1472" y="1112"/>
                  </a:lnTo>
                  <a:lnTo>
                    <a:pt x="1392" y="1024"/>
                  </a:lnTo>
                  <a:lnTo>
                    <a:pt x="1368" y="944"/>
                  </a:lnTo>
                  <a:lnTo>
                    <a:pt x="1296" y="752"/>
                  </a:lnTo>
                  <a:lnTo>
                    <a:pt x="1176" y="696"/>
                  </a:lnTo>
                  <a:lnTo>
                    <a:pt x="1144" y="728"/>
                  </a:lnTo>
                  <a:lnTo>
                    <a:pt x="1088" y="632"/>
                  </a:lnTo>
                  <a:lnTo>
                    <a:pt x="960" y="568"/>
                  </a:lnTo>
                  <a:lnTo>
                    <a:pt x="1040" y="512"/>
                  </a:lnTo>
                  <a:lnTo>
                    <a:pt x="1128" y="480"/>
                  </a:lnTo>
                  <a:lnTo>
                    <a:pt x="1224" y="480"/>
                  </a:lnTo>
                  <a:lnTo>
                    <a:pt x="1232" y="400"/>
                  </a:lnTo>
                  <a:lnTo>
                    <a:pt x="1336" y="400"/>
                  </a:lnTo>
                  <a:lnTo>
                    <a:pt x="1336" y="304"/>
                  </a:lnTo>
                  <a:lnTo>
                    <a:pt x="1272" y="224"/>
                  </a:lnTo>
                  <a:lnTo>
                    <a:pt x="1328" y="88"/>
                  </a:lnTo>
                  <a:lnTo>
                    <a:pt x="1184" y="0"/>
                  </a:lnTo>
                  <a:lnTo>
                    <a:pt x="1192" y="96"/>
                  </a:lnTo>
                  <a:lnTo>
                    <a:pt x="1120" y="176"/>
                  </a:lnTo>
                  <a:lnTo>
                    <a:pt x="1016" y="200"/>
                  </a:lnTo>
                  <a:lnTo>
                    <a:pt x="952" y="152"/>
                  </a:lnTo>
                  <a:lnTo>
                    <a:pt x="864" y="184"/>
                  </a:lnTo>
                  <a:lnTo>
                    <a:pt x="736" y="184"/>
                  </a:lnTo>
                  <a:lnTo>
                    <a:pt x="663" y="230"/>
                  </a:lnTo>
                  <a:lnTo>
                    <a:pt x="568" y="309"/>
                  </a:lnTo>
                  <a:lnTo>
                    <a:pt x="467" y="373"/>
                  </a:lnTo>
                  <a:lnTo>
                    <a:pt x="285" y="491"/>
                  </a:lnTo>
                  <a:lnTo>
                    <a:pt x="175" y="574"/>
                  </a:lnTo>
                  <a:lnTo>
                    <a:pt x="192" y="648"/>
                  </a:lnTo>
                  <a:lnTo>
                    <a:pt x="160" y="744"/>
                  </a:lnTo>
                  <a:lnTo>
                    <a:pt x="152" y="832"/>
                  </a:lnTo>
                  <a:lnTo>
                    <a:pt x="64" y="928"/>
                  </a:lnTo>
                  <a:lnTo>
                    <a:pt x="8" y="1024"/>
                  </a:lnTo>
                  <a:lnTo>
                    <a:pt x="32" y="1088"/>
                  </a:lnTo>
                  <a:lnTo>
                    <a:pt x="72" y="1160"/>
                  </a:lnTo>
                  <a:lnTo>
                    <a:pt x="128" y="1192"/>
                  </a:lnTo>
                  <a:lnTo>
                    <a:pt x="64" y="1248"/>
                  </a:lnTo>
                  <a:lnTo>
                    <a:pt x="60" y="1344"/>
                  </a:lnTo>
                  <a:lnTo>
                    <a:pt x="0" y="1440"/>
                  </a:lnTo>
                  <a:lnTo>
                    <a:pt x="42" y="1488"/>
                  </a:lnTo>
                  <a:lnTo>
                    <a:pt x="138" y="1530"/>
                  </a:lnTo>
                  <a:lnTo>
                    <a:pt x="132" y="1602"/>
                  </a:lnTo>
                  <a:lnTo>
                    <a:pt x="264" y="1608"/>
                  </a:lnTo>
                  <a:lnTo>
                    <a:pt x="354" y="1698"/>
                  </a:lnTo>
                  <a:lnTo>
                    <a:pt x="432" y="1656"/>
                  </a:lnTo>
                  <a:lnTo>
                    <a:pt x="492" y="1656"/>
                  </a:lnTo>
                  <a:lnTo>
                    <a:pt x="540" y="1686"/>
                  </a:lnTo>
                  <a:lnTo>
                    <a:pt x="558" y="1752"/>
                  </a:lnTo>
                  <a:lnTo>
                    <a:pt x="672" y="1818"/>
                  </a:lnTo>
                  <a:lnTo>
                    <a:pt x="792" y="1854"/>
                  </a:lnTo>
                  <a:lnTo>
                    <a:pt x="900" y="1806"/>
                  </a:lnTo>
                  <a:lnTo>
                    <a:pt x="960" y="1878"/>
                  </a:lnTo>
                  <a:lnTo>
                    <a:pt x="1074" y="1848"/>
                  </a:lnTo>
                  <a:lnTo>
                    <a:pt x="1176" y="1908"/>
                  </a:lnTo>
                  <a:lnTo>
                    <a:pt x="1170" y="1938"/>
                  </a:lnTo>
                  <a:lnTo>
                    <a:pt x="1176" y="2004"/>
                  </a:lnTo>
                  <a:lnTo>
                    <a:pt x="1254" y="2106"/>
                  </a:lnTo>
                  <a:lnTo>
                    <a:pt x="1320" y="2094"/>
                  </a:lnTo>
                  <a:lnTo>
                    <a:pt x="1374" y="2136"/>
                  </a:lnTo>
                  <a:lnTo>
                    <a:pt x="1356" y="2202"/>
                  </a:lnTo>
                  <a:lnTo>
                    <a:pt x="1464" y="2232"/>
                  </a:lnTo>
                  <a:lnTo>
                    <a:pt x="1554" y="2292"/>
                  </a:lnTo>
                  <a:lnTo>
                    <a:pt x="1590" y="2340"/>
                  </a:lnTo>
                  <a:lnTo>
                    <a:pt x="1530" y="2424"/>
                  </a:lnTo>
                  <a:lnTo>
                    <a:pt x="1584" y="2430"/>
                  </a:lnTo>
                  <a:lnTo>
                    <a:pt x="1650" y="2400"/>
                  </a:lnTo>
                  <a:lnTo>
                    <a:pt x="1710" y="2454"/>
                  </a:lnTo>
                  <a:lnTo>
                    <a:pt x="1692" y="252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29,91 %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5046663" y="2406650"/>
              <a:ext cx="1200150" cy="1755775"/>
            </a:xfrm>
            <a:custGeom>
              <a:avLst/>
              <a:gdLst/>
              <a:ahLst/>
              <a:cxnLst>
                <a:cxn ang="0">
                  <a:pos x="2520" y="3064"/>
                </a:cxn>
                <a:cxn ang="0">
                  <a:pos x="2360" y="3152"/>
                </a:cxn>
                <a:cxn ang="0">
                  <a:pos x="2232" y="3336"/>
                </a:cxn>
                <a:cxn ang="0">
                  <a:pos x="2064" y="3280"/>
                </a:cxn>
                <a:cxn ang="0">
                  <a:pos x="1920" y="3456"/>
                </a:cxn>
                <a:cxn ang="0">
                  <a:pos x="1696" y="3512"/>
                </a:cxn>
                <a:cxn ang="0">
                  <a:pos x="1432" y="3488"/>
                </a:cxn>
                <a:cxn ang="0">
                  <a:pos x="1384" y="3624"/>
                </a:cxn>
                <a:cxn ang="0">
                  <a:pos x="1160" y="3768"/>
                </a:cxn>
                <a:cxn ang="0">
                  <a:pos x="944" y="3680"/>
                </a:cxn>
                <a:cxn ang="0">
                  <a:pos x="792" y="3488"/>
                </a:cxn>
                <a:cxn ang="0">
                  <a:pos x="560" y="3224"/>
                </a:cxn>
                <a:cxn ang="0">
                  <a:pos x="368" y="3208"/>
                </a:cxn>
                <a:cxn ang="0">
                  <a:pos x="408" y="3488"/>
                </a:cxn>
                <a:cxn ang="0">
                  <a:pos x="232" y="3440"/>
                </a:cxn>
                <a:cxn ang="0">
                  <a:pos x="208" y="3120"/>
                </a:cxn>
                <a:cxn ang="0">
                  <a:pos x="120" y="2904"/>
                </a:cxn>
                <a:cxn ang="0">
                  <a:pos x="200" y="2712"/>
                </a:cxn>
                <a:cxn ang="0">
                  <a:pos x="280" y="2464"/>
                </a:cxn>
                <a:cxn ang="0">
                  <a:pos x="208" y="2304"/>
                </a:cxn>
                <a:cxn ang="0">
                  <a:pos x="104" y="2072"/>
                </a:cxn>
                <a:cxn ang="0">
                  <a:pos x="120" y="1904"/>
                </a:cxn>
                <a:cxn ang="0">
                  <a:pos x="40" y="1656"/>
                </a:cxn>
                <a:cxn ang="0">
                  <a:pos x="104" y="1472"/>
                </a:cxn>
                <a:cxn ang="0">
                  <a:pos x="176" y="1248"/>
                </a:cxn>
                <a:cxn ang="0">
                  <a:pos x="248" y="1088"/>
                </a:cxn>
                <a:cxn ang="0">
                  <a:pos x="392" y="768"/>
                </a:cxn>
                <a:cxn ang="0">
                  <a:pos x="616" y="760"/>
                </a:cxn>
                <a:cxn ang="0">
                  <a:pos x="648" y="584"/>
                </a:cxn>
                <a:cxn ang="0">
                  <a:pos x="488" y="432"/>
                </a:cxn>
                <a:cxn ang="0">
                  <a:pos x="310" y="122"/>
                </a:cxn>
                <a:cxn ang="0">
                  <a:pos x="480" y="80"/>
                </a:cxn>
                <a:cxn ang="0">
                  <a:pos x="712" y="160"/>
                </a:cxn>
                <a:cxn ang="0">
                  <a:pos x="936" y="232"/>
                </a:cxn>
                <a:cxn ang="0">
                  <a:pos x="1104" y="344"/>
                </a:cxn>
                <a:cxn ang="0">
                  <a:pos x="1368" y="472"/>
                </a:cxn>
                <a:cxn ang="0">
                  <a:pos x="1424" y="568"/>
                </a:cxn>
                <a:cxn ang="0">
                  <a:pos x="1472" y="725"/>
                </a:cxn>
                <a:cxn ang="0">
                  <a:pos x="1079" y="990"/>
                </a:cxn>
                <a:cxn ang="0">
                  <a:pos x="1056" y="1248"/>
                </a:cxn>
                <a:cxn ang="0">
                  <a:pos x="936" y="1504"/>
                </a:cxn>
                <a:cxn ang="0">
                  <a:pos x="968" y="1664"/>
                </a:cxn>
                <a:cxn ang="0">
                  <a:pos x="946" y="1904"/>
                </a:cxn>
                <a:cxn ang="0">
                  <a:pos x="1168" y="2024"/>
                </a:cxn>
                <a:cxn ang="0">
                  <a:pos x="1396" y="2072"/>
                </a:cxn>
                <a:cxn ang="0">
                  <a:pos x="1576" y="2234"/>
                </a:cxn>
                <a:cxn ang="0">
                  <a:pos x="1864" y="2294"/>
                </a:cxn>
                <a:cxn ang="0">
                  <a:pos x="2074" y="2354"/>
                </a:cxn>
                <a:cxn ang="0">
                  <a:pos x="2224" y="2510"/>
                </a:cxn>
                <a:cxn ang="0">
                  <a:pos x="2368" y="2648"/>
                </a:cxn>
                <a:cxn ang="0">
                  <a:pos x="2434" y="2840"/>
                </a:cxn>
                <a:cxn ang="0">
                  <a:pos x="2614" y="2870"/>
                </a:cxn>
              </a:cxnLst>
              <a:rect l="0" t="0" r="r" b="b"/>
              <a:pathLst>
                <a:path w="2614" h="3824">
                  <a:moveTo>
                    <a:pt x="2596" y="2936"/>
                  </a:moveTo>
                  <a:lnTo>
                    <a:pt x="2592" y="2992"/>
                  </a:lnTo>
                  <a:lnTo>
                    <a:pt x="2520" y="3064"/>
                  </a:lnTo>
                  <a:lnTo>
                    <a:pt x="2456" y="3008"/>
                  </a:lnTo>
                  <a:lnTo>
                    <a:pt x="2336" y="3080"/>
                  </a:lnTo>
                  <a:lnTo>
                    <a:pt x="2360" y="3152"/>
                  </a:lnTo>
                  <a:lnTo>
                    <a:pt x="2344" y="3232"/>
                  </a:lnTo>
                  <a:lnTo>
                    <a:pt x="2272" y="3296"/>
                  </a:lnTo>
                  <a:lnTo>
                    <a:pt x="2232" y="3336"/>
                  </a:lnTo>
                  <a:lnTo>
                    <a:pt x="2160" y="3296"/>
                  </a:lnTo>
                  <a:lnTo>
                    <a:pt x="2072" y="3240"/>
                  </a:lnTo>
                  <a:lnTo>
                    <a:pt x="2064" y="3280"/>
                  </a:lnTo>
                  <a:lnTo>
                    <a:pt x="1976" y="3312"/>
                  </a:lnTo>
                  <a:lnTo>
                    <a:pt x="2000" y="3392"/>
                  </a:lnTo>
                  <a:lnTo>
                    <a:pt x="1920" y="3456"/>
                  </a:lnTo>
                  <a:lnTo>
                    <a:pt x="1840" y="3424"/>
                  </a:lnTo>
                  <a:lnTo>
                    <a:pt x="1736" y="3456"/>
                  </a:lnTo>
                  <a:lnTo>
                    <a:pt x="1696" y="3512"/>
                  </a:lnTo>
                  <a:lnTo>
                    <a:pt x="1648" y="3560"/>
                  </a:lnTo>
                  <a:lnTo>
                    <a:pt x="1528" y="3512"/>
                  </a:lnTo>
                  <a:lnTo>
                    <a:pt x="1432" y="3488"/>
                  </a:lnTo>
                  <a:lnTo>
                    <a:pt x="1400" y="3400"/>
                  </a:lnTo>
                  <a:lnTo>
                    <a:pt x="1336" y="3512"/>
                  </a:lnTo>
                  <a:lnTo>
                    <a:pt x="1384" y="3624"/>
                  </a:lnTo>
                  <a:lnTo>
                    <a:pt x="1280" y="3704"/>
                  </a:lnTo>
                  <a:lnTo>
                    <a:pt x="1248" y="3784"/>
                  </a:lnTo>
                  <a:lnTo>
                    <a:pt x="1160" y="3768"/>
                  </a:lnTo>
                  <a:lnTo>
                    <a:pt x="1128" y="3808"/>
                  </a:lnTo>
                  <a:lnTo>
                    <a:pt x="1040" y="3824"/>
                  </a:lnTo>
                  <a:lnTo>
                    <a:pt x="944" y="3680"/>
                  </a:lnTo>
                  <a:lnTo>
                    <a:pt x="800" y="3632"/>
                  </a:lnTo>
                  <a:lnTo>
                    <a:pt x="736" y="3560"/>
                  </a:lnTo>
                  <a:lnTo>
                    <a:pt x="792" y="3488"/>
                  </a:lnTo>
                  <a:lnTo>
                    <a:pt x="744" y="3432"/>
                  </a:lnTo>
                  <a:lnTo>
                    <a:pt x="704" y="3480"/>
                  </a:lnTo>
                  <a:lnTo>
                    <a:pt x="560" y="3224"/>
                  </a:lnTo>
                  <a:lnTo>
                    <a:pt x="496" y="3168"/>
                  </a:lnTo>
                  <a:lnTo>
                    <a:pt x="432" y="3168"/>
                  </a:lnTo>
                  <a:lnTo>
                    <a:pt x="368" y="3208"/>
                  </a:lnTo>
                  <a:lnTo>
                    <a:pt x="392" y="3312"/>
                  </a:lnTo>
                  <a:lnTo>
                    <a:pt x="448" y="3408"/>
                  </a:lnTo>
                  <a:lnTo>
                    <a:pt x="408" y="3488"/>
                  </a:lnTo>
                  <a:lnTo>
                    <a:pt x="368" y="3504"/>
                  </a:lnTo>
                  <a:lnTo>
                    <a:pt x="320" y="3512"/>
                  </a:lnTo>
                  <a:lnTo>
                    <a:pt x="232" y="3440"/>
                  </a:lnTo>
                  <a:lnTo>
                    <a:pt x="272" y="3360"/>
                  </a:lnTo>
                  <a:lnTo>
                    <a:pt x="208" y="3280"/>
                  </a:lnTo>
                  <a:lnTo>
                    <a:pt x="208" y="3120"/>
                  </a:lnTo>
                  <a:lnTo>
                    <a:pt x="240" y="3008"/>
                  </a:lnTo>
                  <a:lnTo>
                    <a:pt x="104" y="3024"/>
                  </a:lnTo>
                  <a:lnTo>
                    <a:pt x="120" y="2904"/>
                  </a:lnTo>
                  <a:lnTo>
                    <a:pt x="216" y="2896"/>
                  </a:lnTo>
                  <a:lnTo>
                    <a:pt x="196" y="2774"/>
                  </a:lnTo>
                  <a:lnTo>
                    <a:pt x="200" y="2712"/>
                  </a:lnTo>
                  <a:lnTo>
                    <a:pt x="200" y="2616"/>
                  </a:lnTo>
                  <a:lnTo>
                    <a:pt x="272" y="2576"/>
                  </a:lnTo>
                  <a:lnTo>
                    <a:pt x="280" y="2464"/>
                  </a:lnTo>
                  <a:lnTo>
                    <a:pt x="280" y="2384"/>
                  </a:lnTo>
                  <a:lnTo>
                    <a:pt x="184" y="2368"/>
                  </a:lnTo>
                  <a:lnTo>
                    <a:pt x="208" y="2304"/>
                  </a:lnTo>
                  <a:lnTo>
                    <a:pt x="168" y="2256"/>
                  </a:lnTo>
                  <a:lnTo>
                    <a:pt x="128" y="2168"/>
                  </a:lnTo>
                  <a:lnTo>
                    <a:pt x="104" y="2072"/>
                  </a:lnTo>
                  <a:lnTo>
                    <a:pt x="56" y="2024"/>
                  </a:lnTo>
                  <a:lnTo>
                    <a:pt x="72" y="1936"/>
                  </a:lnTo>
                  <a:lnTo>
                    <a:pt x="120" y="1904"/>
                  </a:lnTo>
                  <a:lnTo>
                    <a:pt x="96" y="1808"/>
                  </a:lnTo>
                  <a:lnTo>
                    <a:pt x="80" y="1696"/>
                  </a:lnTo>
                  <a:lnTo>
                    <a:pt x="40" y="1656"/>
                  </a:lnTo>
                  <a:lnTo>
                    <a:pt x="64" y="1584"/>
                  </a:lnTo>
                  <a:lnTo>
                    <a:pt x="0" y="1488"/>
                  </a:lnTo>
                  <a:lnTo>
                    <a:pt x="104" y="1472"/>
                  </a:lnTo>
                  <a:lnTo>
                    <a:pt x="152" y="1400"/>
                  </a:lnTo>
                  <a:lnTo>
                    <a:pt x="232" y="1328"/>
                  </a:lnTo>
                  <a:lnTo>
                    <a:pt x="176" y="1248"/>
                  </a:lnTo>
                  <a:lnTo>
                    <a:pt x="232" y="1176"/>
                  </a:lnTo>
                  <a:lnTo>
                    <a:pt x="184" y="1104"/>
                  </a:lnTo>
                  <a:lnTo>
                    <a:pt x="248" y="1088"/>
                  </a:lnTo>
                  <a:lnTo>
                    <a:pt x="264" y="976"/>
                  </a:lnTo>
                  <a:lnTo>
                    <a:pt x="345" y="845"/>
                  </a:lnTo>
                  <a:lnTo>
                    <a:pt x="392" y="768"/>
                  </a:lnTo>
                  <a:lnTo>
                    <a:pt x="488" y="744"/>
                  </a:lnTo>
                  <a:lnTo>
                    <a:pt x="536" y="704"/>
                  </a:lnTo>
                  <a:lnTo>
                    <a:pt x="616" y="760"/>
                  </a:lnTo>
                  <a:lnTo>
                    <a:pt x="664" y="696"/>
                  </a:lnTo>
                  <a:lnTo>
                    <a:pt x="592" y="608"/>
                  </a:lnTo>
                  <a:lnTo>
                    <a:pt x="648" y="584"/>
                  </a:lnTo>
                  <a:lnTo>
                    <a:pt x="616" y="504"/>
                  </a:lnTo>
                  <a:lnTo>
                    <a:pt x="536" y="472"/>
                  </a:lnTo>
                  <a:lnTo>
                    <a:pt x="488" y="432"/>
                  </a:lnTo>
                  <a:lnTo>
                    <a:pt x="440" y="344"/>
                  </a:lnTo>
                  <a:lnTo>
                    <a:pt x="408" y="216"/>
                  </a:lnTo>
                  <a:lnTo>
                    <a:pt x="310" y="122"/>
                  </a:lnTo>
                  <a:lnTo>
                    <a:pt x="358" y="86"/>
                  </a:lnTo>
                  <a:lnTo>
                    <a:pt x="416" y="0"/>
                  </a:lnTo>
                  <a:lnTo>
                    <a:pt x="480" y="80"/>
                  </a:lnTo>
                  <a:lnTo>
                    <a:pt x="584" y="104"/>
                  </a:lnTo>
                  <a:lnTo>
                    <a:pt x="640" y="72"/>
                  </a:lnTo>
                  <a:lnTo>
                    <a:pt x="712" y="160"/>
                  </a:lnTo>
                  <a:lnTo>
                    <a:pt x="800" y="144"/>
                  </a:lnTo>
                  <a:lnTo>
                    <a:pt x="848" y="200"/>
                  </a:lnTo>
                  <a:lnTo>
                    <a:pt x="936" y="232"/>
                  </a:lnTo>
                  <a:lnTo>
                    <a:pt x="1032" y="208"/>
                  </a:lnTo>
                  <a:lnTo>
                    <a:pt x="1024" y="264"/>
                  </a:lnTo>
                  <a:lnTo>
                    <a:pt x="1104" y="344"/>
                  </a:lnTo>
                  <a:lnTo>
                    <a:pt x="1208" y="432"/>
                  </a:lnTo>
                  <a:lnTo>
                    <a:pt x="1320" y="432"/>
                  </a:lnTo>
                  <a:lnTo>
                    <a:pt x="1368" y="472"/>
                  </a:lnTo>
                  <a:lnTo>
                    <a:pt x="1328" y="568"/>
                  </a:lnTo>
                  <a:lnTo>
                    <a:pt x="1368" y="632"/>
                  </a:lnTo>
                  <a:lnTo>
                    <a:pt x="1424" y="568"/>
                  </a:lnTo>
                  <a:lnTo>
                    <a:pt x="1496" y="584"/>
                  </a:lnTo>
                  <a:lnTo>
                    <a:pt x="1567" y="646"/>
                  </a:lnTo>
                  <a:lnTo>
                    <a:pt x="1472" y="725"/>
                  </a:lnTo>
                  <a:lnTo>
                    <a:pt x="1371" y="789"/>
                  </a:lnTo>
                  <a:lnTo>
                    <a:pt x="1189" y="907"/>
                  </a:lnTo>
                  <a:lnTo>
                    <a:pt x="1079" y="990"/>
                  </a:lnTo>
                  <a:lnTo>
                    <a:pt x="1096" y="1064"/>
                  </a:lnTo>
                  <a:lnTo>
                    <a:pt x="1064" y="1160"/>
                  </a:lnTo>
                  <a:lnTo>
                    <a:pt x="1056" y="1248"/>
                  </a:lnTo>
                  <a:lnTo>
                    <a:pt x="968" y="1344"/>
                  </a:lnTo>
                  <a:lnTo>
                    <a:pt x="912" y="1440"/>
                  </a:lnTo>
                  <a:lnTo>
                    <a:pt x="936" y="1504"/>
                  </a:lnTo>
                  <a:lnTo>
                    <a:pt x="976" y="1576"/>
                  </a:lnTo>
                  <a:lnTo>
                    <a:pt x="1032" y="1608"/>
                  </a:lnTo>
                  <a:lnTo>
                    <a:pt x="968" y="1664"/>
                  </a:lnTo>
                  <a:lnTo>
                    <a:pt x="964" y="1760"/>
                  </a:lnTo>
                  <a:lnTo>
                    <a:pt x="904" y="1856"/>
                  </a:lnTo>
                  <a:lnTo>
                    <a:pt x="946" y="1904"/>
                  </a:lnTo>
                  <a:lnTo>
                    <a:pt x="1042" y="1946"/>
                  </a:lnTo>
                  <a:lnTo>
                    <a:pt x="1036" y="2018"/>
                  </a:lnTo>
                  <a:lnTo>
                    <a:pt x="1168" y="2024"/>
                  </a:lnTo>
                  <a:lnTo>
                    <a:pt x="1258" y="2114"/>
                  </a:lnTo>
                  <a:lnTo>
                    <a:pt x="1336" y="2072"/>
                  </a:lnTo>
                  <a:lnTo>
                    <a:pt x="1396" y="2072"/>
                  </a:lnTo>
                  <a:lnTo>
                    <a:pt x="1444" y="2102"/>
                  </a:lnTo>
                  <a:lnTo>
                    <a:pt x="1462" y="2168"/>
                  </a:lnTo>
                  <a:lnTo>
                    <a:pt x="1576" y="2234"/>
                  </a:lnTo>
                  <a:lnTo>
                    <a:pt x="1696" y="2270"/>
                  </a:lnTo>
                  <a:lnTo>
                    <a:pt x="1804" y="2222"/>
                  </a:lnTo>
                  <a:lnTo>
                    <a:pt x="1864" y="2294"/>
                  </a:lnTo>
                  <a:lnTo>
                    <a:pt x="1978" y="2264"/>
                  </a:lnTo>
                  <a:lnTo>
                    <a:pt x="2080" y="2324"/>
                  </a:lnTo>
                  <a:lnTo>
                    <a:pt x="2074" y="2354"/>
                  </a:lnTo>
                  <a:lnTo>
                    <a:pt x="2080" y="2420"/>
                  </a:lnTo>
                  <a:lnTo>
                    <a:pt x="2158" y="2522"/>
                  </a:lnTo>
                  <a:lnTo>
                    <a:pt x="2224" y="2510"/>
                  </a:lnTo>
                  <a:lnTo>
                    <a:pt x="2278" y="2552"/>
                  </a:lnTo>
                  <a:lnTo>
                    <a:pt x="2260" y="2618"/>
                  </a:lnTo>
                  <a:lnTo>
                    <a:pt x="2368" y="2648"/>
                  </a:lnTo>
                  <a:lnTo>
                    <a:pt x="2458" y="2708"/>
                  </a:lnTo>
                  <a:lnTo>
                    <a:pt x="2494" y="2756"/>
                  </a:lnTo>
                  <a:lnTo>
                    <a:pt x="2434" y="2840"/>
                  </a:lnTo>
                  <a:lnTo>
                    <a:pt x="2488" y="2846"/>
                  </a:lnTo>
                  <a:lnTo>
                    <a:pt x="2554" y="2816"/>
                  </a:lnTo>
                  <a:lnTo>
                    <a:pt x="2614" y="2870"/>
                  </a:lnTo>
                  <a:lnTo>
                    <a:pt x="2596" y="293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3260725" y="3303588"/>
              <a:ext cx="1490662" cy="1400175"/>
            </a:xfrm>
            <a:custGeom>
              <a:avLst/>
              <a:gdLst/>
              <a:ahLst/>
              <a:cxnLst>
                <a:cxn ang="0">
                  <a:pos x="1712" y="2997"/>
                </a:cxn>
                <a:cxn ang="0">
                  <a:pos x="2032" y="2850"/>
                </a:cxn>
                <a:cxn ang="0">
                  <a:pos x="2206" y="2786"/>
                </a:cxn>
                <a:cxn ang="0">
                  <a:pos x="2443" y="2750"/>
                </a:cxn>
                <a:cxn ang="0">
                  <a:pos x="2681" y="2731"/>
                </a:cxn>
                <a:cxn ang="0">
                  <a:pos x="2882" y="2567"/>
                </a:cxn>
                <a:cxn ang="0">
                  <a:pos x="2919" y="2439"/>
                </a:cxn>
                <a:cxn ang="0">
                  <a:pos x="2955" y="2165"/>
                </a:cxn>
                <a:cxn ang="0">
                  <a:pos x="2974" y="1909"/>
                </a:cxn>
                <a:cxn ang="0">
                  <a:pos x="3184" y="1726"/>
                </a:cxn>
                <a:cxn ang="0">
                  <a:pos x="3175" y="1369"/>
                </a:cxn>
                <a:cxn ang="0">
                  <a:pos x="3239" y="1168"/>
                </a:cxn>
                <a:cxn ang="0">
                  <a:pos x="3208" y="900"/>
                </a:cxn>
                <a:cxn ang="0">
                  <a:pos x="3008" y="800"/>
                </a:cxn>
                <a:cxn ang="0">
                  <a:pos x="2856" y="632"/>
                </a:cxn>
                <a:cxn ang="0">
                  <a:pos x="2656" y="544"/>
                </a:cxn>
                <a:cxn ang="0">
                  <a:pos x="2456" y="472"/>
                </a:cxn>
                <a:cxn ang="0">
                  <a:pos x="2288" y="432"/>
                </a:cxn>
                <a:cxn ang="0">
                  <a:pos x="2176" y="520"/>
                </a:cxn>
                <a:cxn ang="0">
                  <a:pos x="2064" y="424"/>
                </a:cxn>
                <a:cxn ang="0">
                  <a:pos x="1864" y="312"/>
                </a:cxn>
                <a:cxn ang="0">
                  <a:pos x="1568" y="168"/>
                </a:cxn>
                <a:cxn ang="0">
                  <a:pos x="1232" y="40"/>
                </a:cxn>
                <a:cxn ang="0">
                  <a:pos x="1144" y="208"/>
                </a:cxn>
                <a:cxn ang="0">
                  <a:pos x="864" y="312"/>
                </a:cxn>
                <a:cxn ang="0">
                  <a:pos x="664" y="448"/>
                </a:cxn>
                <a:cxn ang="0">
                  <a:pos x="680" y="640"/>
                </a:cxn>
                <a:cxn ang="0">
                  <a:pos x="704" y="784"/>
                </a:cxn>
                <a:cxn ang="0">
                  <a:pos x="504" y="840"/>
                </a:cxn>
                <a:cxn ang="0">
                  <a:pos x="272" y="856"/>
                </a:cxn>
                <a:cxn ang="0">
                  <a:pos x="88" y="928"/>
                </a:cxn>
                <a:cxn ang="0">
                  <a:pos x="40" y="1208"/>
                </a:cxn>
                <a:cxn ang="0">
                  <a:pos x="8" y="1552"/>
                </a:cxn>
                <a:cxn ang="0">
                  <a:pos x="40" y="1784"/>
                </a:cxn>
                <a:cxn ang="0">
                  <a:pos x="264" y="1936"/>
                </a:cxn>
                <a:cxn ang="0">
                  <a:pos x="424" y="2096"/>
                </a:cxn>
                <a:cxn ang="0">
                  <a:pos x="544" y="2152"/>
                </a:cxn>
                <a:cxn ang="0">
                  <a:pos x="808" y="2128"/>
                </a:cxn>
                <a:cxn ang="0">
                  <a:pos x="968" y="2248"/>
                </a:cxn>
                <a:cxn ang="0">
                  <a:pos x="1264" y="2440"/>
                </a:cxn>
                <a:cxn ang="0">
                  <a:pos x="1528" y="2536"/>
                </a:cxn>
                <a:cxn ang="0">
                  <a:pos x="1408" y="2664"/>
                </a:cxn>
                <a:cxn ang="0">
                  <a:pos x="1296" y="2848"/>
                </a:cxn>
                <a:cxn ang="0">
                  <a:pos x="1472" y="2944"/>
                </a:cxn>
              </a:cxnLst>
              <a:rect l="0" t="0" r="r" b="b"/>
              <a:pathLst>
                <a:path w="3248" h="3051">
                  <a:moveTo>
                    <a:pt x="1516" y="3024"/>
                  </a:moveTo>
                  <a:lnTo>
                    <a:pt x="1630" y="3051"/>
                  </a:lnTo>
                  <a:lnTo>
                    <a:pt x="1712" y="2997"/>
                  </a:lnTo>
                  <a:lnTo>
                    <a:pt x="1831" y="2987"/>
                  </a:lnTo>
                  <a:lnTo>
                    <a:pt x="1904" y="2887"/>
                  </a:lnTo>
                  <a:lnTo>
                    <a:pt x="2032" y="2850"/>
                  </a:lnTo>
                  <a:lnTo>
                    <a:pt x="2123" y="2823"/>
                  </a:lnTo>
                  <a:lnTo>
                    <a:pt x="2160" y="2731"/>
                  </a:lnTo>
                  <a:lnTo>
                    <a:pt x="2206" y="2786"/>
                  </a:lnTo>
                  <a:lnTo>
                    <a:pt x="2261" y="2704"/>
                  </a:lnTo>
                  <a:lnTo>
                    <a:pt x="2334" y="2750"/>
                  </a:lnTo>
                  <a:lnTo>
                    <a:pt x="2443" y="2750"/>
                  </a:lnTo>
                  <a:lnTo>
                    <a:pt x="2526" y="2722"/>
                  </a:lnTo>
                  <a:lnTo>
                    <a:pt x="2590" y="2759"/>
                  </a:lnTo>
                  <a:lnTo>
                    <a:pt x="2681" y="2731"/>
                  </a:lnTo>
                  <a:lnTo>
                    <a:pt x="2763" y="2640"/>
                  </a:lnTo>
                  <a:lnTo>
                    <a:pt x="2873" y="2658"/>
                  </a:lnTo>
                  <a:lnTo>
                    <a:pt x="2882" y="2567"/>
                  </a:lnTo>
                  <a:lnTo>
                    <a:pt x="2992" y="2494"/>
                  </a:lnTo>
                  <a:lnTo>
                    <a:pt x="2965" y="2421"/>
                  </a:lnTo>
                  <a:lnTo>
                    <a:pt x="2919" y="2439"/>
                  </a:lnTo>
                  <a:lnTo>
                    <a:pt x="2928" y="2329"/>
                  </a:lnTo>
                  <a:lnTo>
                    <a:pt x="2983" y="2265"/>
                  </a:lnTo>
                  <a:lnTo>
                    <a:pt x="2955" y="2165"/>
                  </a:lnTo>
                  <a:lnTo>
                    <a:pt x="2901" y="2082"/>
                  </a:lnTo>
                  <a:lnTo>
                    <a:pt x="3001" y="2018"/>
                  </a:lnTo>
                  <a:lnTo>
                    <a:pt x="2974" y="1909"/>
                  </a:lnTo>
                  <a:lnTo>
                    <a:pt x="3001" y="1817"/>
                  </a:lnTo>
                  <a:lnTo>
                    <a:pt x="3083" y="1762"/>
                  </a:lnTo>
                  <a:lnTo>
                    <a:pt x="3184" y="1726"/>
                  </a:lnTo>
                  <a:lnTo>
                    <a:pt x="3202" y="1662"/>
                  </a:lnTo>
                  <a:lnTo>
                    <a:pt x="3202" y="1515"/>
                  </a:lnTo>
                  <a:lnTo>
                    <a:pt x="3175" y="1369"/>
                  </a:lnTo>
                  <a:lnTo>
                    <a:pt x="3230" y="1296"/>
                  </a:lnTo>
                  <a:lnTo>
                    <a:pt x="3157" y="1232"/>
                  </a:lnTo>
                  <a:lnTo>
                    <a:pt x="3239" y="1168"/>
                  </a:lnTo>
                  <a:lnTo>
                    <a:pt x="3248" y="1086"/>
                  </a:lnTo>
                  <a:lnTo>
                    <a:pt x="3184" y="994"/>
                  </a:lnTo>
                  <a:lnTo>
                    <a:pt x="3208" y="900"/>
                  </a:lnTo>
                  <a:lnTo>
                    <a:pt x="3128" y="816"/>
                  </a:lnTo>
                  <a:lnTo>
                    <a:pt x="3056" y="776"/>
                  </a:lnTo>
                  <a:lnTo>
                    <a:pt x="3008" y="800"/>
                  </a:lnTo>
                  <a:lnTo>
                    <a:pt x="2952" y="760"/>
                  </a:lnTo>
                  <a:lnTo>
                    <a:pt x="2904" y="680"/>
                  </a:lnTo>
                  <a:lnTo>
                    <a:pt x="2856" y="632"/>
                  </a:lnTo>
                  <a:lnTo>
                    <a:pt x="2784" y="592"/>
                  </a:lnTo>
                  <a:lnTo>
                    <a:pt x="2704" y="584"/>
                  </a:lnTo>
                  <a:lnTo>
                    <a:pt x="2656" y="544"/>
                  </a:lnTo>
                  <a:lnTo>
                    <a:pt x="2592" y="568"/>
                  </a:lnTo>
                  <a:lnTo>
                    <a:pt x="2528" y="480"/>
                  </a:lnTo>
                  <a:lnTo>
                    <a:pt x="2456" y="472"/>
                  </a:lnTo>
                  <a:lnTo>
                    <a:pt x="2384" y="464"/>
                  </a:lnTo>
                  <a:lnTo>
                    <a:pt x="2376" y="368"/>
                  </a:lnTo>
                  <a:lnTo>
                    <a:pt x="2288" y="432"/>
                  </a:lnTo>
                  <a:lnTo>
                    <a:pt x="2312" y="520"/>
                  </a:lnTo>
                  <a:lnTo>
                    <a:pt x="2248" y="560"/>
                  </a:lnTo>
                  <a:lnTo>
                    <a:pt x="2176" y="520"/>
                  </a:lnTo>
                  <a:lnTo>
                    <a:pt x="2112" y="568"/>
                  </a:lnTo>
                  <a:lnTo>
                    <a:pt x="2072" y="504"/>
                  </a:lnTo>
                  <a:lnTo>
                    <a:pt x="2064" y="424"/>
                  </a:lnTo>
                  <a:lnTo>
                    <a:pt x="1968" y="408"/>
                  </a:lnTo>
                  <a:lnTo>
                    <a:pt x="1896" y="384"/>
                  </a:lnTo>
                  <a:lnTo>
                    <a:pt x="1864" y="312"/>
                  </a:lnTo>
                  <a:lnTo>
                    <a:pt x="1784" y="304"/>
                  </a:lnTo>
                  <a:lnTo>
                    <a:pt x="1736" y="240"/>
                  </a:lnTo>
                  <a:lnTo>
                    <a:pt x="1568" y="168"/>
                  </a:lnTo>
                  <a:lnTo>
                    <a:pt x="1488" y="200"/>
                  </a:lnTo>
                  <a:lnTo>
                    <a:pt x="1296" y="8"/>
                  </a:lnTo>
                  <a:lnTo>
                    <a:pt x="1232" y="40"/>
                  </a:lnTo>
                  <a:lnTo>
                    <a:pt x="1160" y="0"/>
                  </a:lnTo>
                  <a:lnTo>
                    <a:pt x="1144" y="128"/>
                  </a:lnTo>
                  <a:lnTo>
                    <a:pt x="1144" y="208"/>
                  </a:lnTo>
                  <a:lnTo>
                    <a:pt x="1048" y="216"/>
                  </a:lnTo>
                  <a:lnTo>
                    <a:pt x="968" y="272"/>
                  </a:lnTo>
                  <a:lnTo>
                    <a:pt x="864" y="312"/>
                  </a:lnTo>
                  <a:lnTo>
                    <a:pt x="696" y="328"/>
                  </a:lnTo>
                  <a:lnTo>
                    <a:pt x="680" y="376"/>
                  </a:lnTo>
                  <a:lnTo>
                    <a:pt x="664" y="448"/>
                  </a:lnTo>
                  <a:lnTo>
                    <a:pt x="616" y="488"/>
                  </a:lnTo>
                  <a:lnTo>
                    <a:pt x="624" y="584"/>
                  </a:lnTo>
                  <a:lnTo>
                    <a:pt x="680" y="640"/>
                  </a:lnTo>
                  <a:lnTo>
                    <a:pt x="744" y="640"/>
                  </a:lnTo>
                  <a:lnTo>
                    <a:pt x="760" y="704"/>
                  </a:lnTo>
                  <a:lnTo>
                    <a:pt x="704" y="784"/>
                  </a:lnTo>
                  <a:lnTo>
                    <a:pt x="616" y="832"/>
                  </a:lnTo>
                  <a:lnTo>
                    <a:pt x="560" y="864"/>
                  </a:lnTo>
                  <a:lnTo>
                    <a:pt x="504" y="840"/>
                  </a:lnTo>
                  <a:lnTo>
                    <a:pt x="416" y="848"/>
                  </a:lnTo>
                  <a:lnTo>
                    <a:pt x="336" y="856"/>
                  </a:lnTo>
                  <a:lnTo>
                    <a:pt x="272" y="856"/>
                  </a:lnTo>
                  <a:lnTo>
                    <a:pt x="184" y="816"/>
                  </a:lnTo>
                  <a:lnTo>
                    <a:pt x="176" y="920"/>
                  </a:lnTo>
                  <a:lnTo>
                    <a:pt x="88" y="928"/>
                  </a:lnTo>
                  <a:lnTo>
                    <a:pt x="80" y="1016"/>
                  </a:lnTo>
                  <a:lnTo>
                    <a:pt x="128" y="1144"/>
                  </a:lnTo>
                  <a:lnTo>
                    <a:pt x="40" y="1208"/>
                  </a:lnTo>
                  <a:lnTo>
                    <a:pt x="72" y="1368"/>
                  </a:lnTo>
                  <a:lnTo>
                    <a:pt x="24" y="1440"/>
                  </a:lnTo>
                  <a:lnTo>
                    <a:pt x="8" y="1552"/>
                  </a:lnTo>
                  <a:lnTo>
                    <a:pt x="0" y="1664"/>
                  </a:lnTo>
                  <a:lnTo>
                    <a:pt x="80" y="1728"/>
                  </a:lnTo>
                  <a:lnTo>
                    <a:pt x="40" y="1784"/>
                  </a:lnTo>
                  <a:lnTo>
                    <a:pt x="96" y="1888"/>
                  </a:lnTo>
                  <a:lnTo>
                    <a:pt x="192" y="1992"/>
                  </a:lnTo>
                  <a:lnTo>
                    <a:pt x="264" y="1936"/>
                  </a:lnTo>
                  <a:lnTo>
                    <a:pt x="336" y="1976"/>
                  </a:lnTo>
                  <a:lnTo>
                    <a:pt x="464" y="2016"/>
                  </a:lnTo>
                  <a:lnTo>
                    <a:pt x="424" y="2096"/>
                  </a:lnTo>
                  <a:lnTo>
                    <a:pt x="480" y="2120"/>
                  </a:lnTo>
                  <a:lnTo>
                    <a:pt x="504" y="2080"/>
                  </a:lnTo>
                  <a:lnTo>
                    <a:pt x="544" y="2152"/>
                  </a:lnTo>
                  <a:lnTo>
                    <a:pt x="560" y="2200"/>
                  </a:lnTo>
                  <a:lnTo>
                    <a:pt x="688" y="2136"/>
                  </a:lnTo>
                  <a:lnTo>
                    <a:pt x="808" y="2128"/>
                  </a:lnTo>
                  <a:lnTo>
                    <a:pt x="984" y="2104"/>
                  </a:lnTo>
                  <a:lnTo>
                    <a:pt x="984" y="2184"/>
                  </a:lnTo>
                  <a:lnTo>
                    <a:pt x="968" y="2248"/>
                  </a:lnTo>
                  <a:lnTo>
                    <a:pt x="1120" y="2408"/>
                  </a:lnTo>
                  <a:lnTo>
                    <a:pt x="1176" y="2392"/>
                  </a:lnTo>
                  <a:lnTo>
                    <a:pt x="1264" y="2440"/>
                  </a:lnTo>
                  <a:lnTo>
                    <a:pt x="1424" y="2368"/>
                  </a:lnTo>
                  <a:lnTo>
                    <a:pt x="1448" y="2448"/>
                  </a:lnTo>
                  <a:lnTo>
                    <a:pt x="1528" y="2536"/>
                  </a:lnTo>
                  <a:lnTo>
                    <a:pt x="1480" y="2600"/>
                  </a:lnTo>
                  <a:lnTo>
                    <a:pt x="1416" y="2592"/>
                  </a:lnTo>
                  <a:lnTo>
                    <a:pt x="1408" y="2664"/>
                  </a:lnTo>
                  <a:lnTo>
                    <a:pt x="1368" y="2712"/>
                  </a:lnTo>
                  <a:lnTo>
                    <a:pt x="1320" y="2752"/>
                  </a:lnTo>
                  <a:lnTo>
                    <a:pt x="1296" y="2848"/>
                  </a:lnTo>
                  <a:lnTo>
                    <a:pt x="1360" y="2848"/>
                  </a:lnTo>
                  <a:lnTo>
                    <a:pt x="1384" y="2912"/>
                  </a:lnTo>
                  <a:lnTo>
                    <a:pt x="1472" y="2944"/>
                  </a:lnTo>
                  <a:lnTo>
                    <a:pt x="1516" y="302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J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23,00 %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1938338" y="3678238"/>
              <a:ext cx="2022475" cy="1573212"/>
            </a:xfrm>
            <a:custGeom>
              <a:avLst/>
              <a:gdLst/>
              <a:ahLst/>
              <a:cxnLst>
                <a:cxn ang="0">
                  <a:pos x="467" y="2590"/>
                </a:cxn>
                <a:cxn ang="0">
                  <a:pos x="585" y="2791"/>
                </a:cxn>
                <a:cxn ang="0">
                  <a:pos x="878" y="2919"/>
                </a:cxn>
                <a:cxn ang="0">
                  <a:pos x="1070" y="3148"/>
                </a:cxn>
                <a:cxn ang="0">
                  <a:pos x="1381" y="3385"/>
                </a:cxn>
                <a:cxn ang="0">
                  <a:pos x="1829" y="3385"/>
                </a:cxn>
                <a:cxn ang="0">
                  <a:pos x="2185" y="3257"/>
                </a:cxn>
                <a:cxn ang="0">
                  <a:pos x="2451" y="3422"/>
                </a:cxn>
                <a:cxn ang="0">
                  <a:pos x="2496" y="3166"/>
                </a:cxn>
                <a:cxn ang="0">
                  <a:pos x="2670" y="2846"/>
                </a:cxn>
                <a:cxn ang="0">
                  <a:pos x="3027" y="2718"/>
                </a:cxn>
                <a:cxn ang="0">
                  <a:pos x="3072" y="2389"/>
                </a:cxn>
                <a:cxn ang="0">
                  <a:pos x="3081" y="2096"/>
                </a:cxn>
                <a:cxn ang="0">
                  <a:pos x="3328" y="2005"/>
                </a:cxn>
                <a:cxn ang="0">
                  <a:pos x="3776" y="2069"/>
                </a:cxn>
                <a:cxn ang="0">
                  <a:pos x="4051" y="2188"/>
                </a:cxn>
                <a:cxn ang="0">
                  <a:pos x="4328" y="2233"/>
                </a:cxn>
                <a:cxn ang="0">
                  <a:pos x="4262" y="2095"/>
                </a:cxn>
                <a:cxn ang="0">
                  <a:pos x="4199" y="1935"/>
                </a:cxn>
                <a:cxn ang="0">
                  <a:pos x="4295" y="1777"/>
                </a:cxn>
                <a:cxn ang="0">
                  <a:pos x="4328" y="1633"/>
                </a:cxn>
                <a:cxn ang="0">
                  <a:pos x="4051" y="1572"/>
                </a:cxn>
                <a:cxn ang="0">
                  <a:pos x="3860" y="1371"/>
                </a:cxn>
                <a:cxn ang="0">
                  <a:pos x="3571" y="1317"/>
                </a:cxn>
                <a:cxn ang="0">
                  <a:pos x="3383" y="1263"/>
                </a:cxn>
                <a:cxn ang="0">
                  <a:pos x="3341" y="1197"/>
                </a:cxn>
                <a:cxn ang="0">
                  <a:pos x="3070" y="1173"/>
                </a:cxn>
                <a:cxn ang="0">
                  <a:pos x="2959" y="913"/>
                </a:cxn>
                <a:cxn ang="0">
                  <a:pos x="2900" y="622"/>
                </a:cxn>
                <a:cxn ang="0">
                  <a:pos x="3007" y="324"/>
                </a:cxn>
                <a:cxn ang="0">
                  <a:pos x="2878" y="127"/>
                </a:cxn>
                <a:cxn ang="0">
                  <a:pos x="2798" y="48"/>
                </a:cxn>
                <a:cxn ang="0">
                  <a:pos x="2588" y="0"/>
                </a:cxn>
                <a:cxn ang="0">
                  <a:pos x="2419" y="262"/>
                </a:cxn>
                <a:cxn ang="0">
                  <a:pos x="2228" y="255"/>
                </a:cxn>
                <a:cxn ang="0">
                  <a:pos x="1975" y="247"/>
                </a:cxn>
                <a:cxn ang="0">
                  <a:pos x="1700" y="226"/>
                </a:cxn>
                <a:cxn ang="0">
                  <a:pos x="1529" y="174"/>
                </a:cxn>
                <a:cxn ang="0">
                  <a:pos x="1322" y="255"/>
                </a:cxn>
                <a:cxn ang="0">
                  <a:pos x="1076" y="183"/>
                </a:cxn>
                <a:cxn ang="0">
                  <a:pos x="908" y="310"/>
                </a:cxn>
                <a:cxn ang="0">
                  <a:pos x="716" y="288"/>
                </a:cxn>
                <a:cxn ang="0">
                  <a:pos x="518" y="322"/>
                </a:cxn>
                <a:cxn ang="0">
                  <a:pos x="540" y="588"/>
                </a:cxn>
                <a:cxn ang="0">
                  <a:pos x="549" y="853"/>
                </a:cxn>
                <a:cxn ang="0">
                  <a:pos x="439" y="953"/>
                </a:cxn>
                <a:cxn ang="0">
                  <a:pos x="348" y="1136"/>
                </a:cxn>
                <a:cxn ang="0">
                  <a:pos x="384" y="1365"/>
                </a:cxn>
                <a:cxn ang="0">
                  <a:pos x="256" y="1520"/>
                </a:cxn>
                <a:cxn ang="0">
                  <a:pos x="128" y="1639"/>
                </a:cxn>
                <a:cxn ang="0">
                  <a:pos x="156" y="1813"/>
                </a:cxn>
                <a:cxn ang="0">
                  <a:pos x="0" y="2051"/>
                </a:cxn>
                <a:cxn ang="0">
                  <a:pos x="174" y="2206"/>
                </a:cxn>
                <a:cxn ang="0">
                  <a:pos x="375" y="2425"/>
                </a:cxn>
              </a:cxnLst>
              <a:rect l="0" t="0" r="r" b="b"/>
              <a:pathLst>
                <a:path w="4405" h="3422">
                  <a:moveTo>
                    <a:pt x="375" y="2425"/>
                  </a:moveTo>
                  <a:lnTo>
                    <a:pt x="448" y="2508"/>
                  </a:lnTo>
                  <a:lnTo>
                    <a:pt x="467" y="2590"/>
                  </a:lnTo>
                  <a:lnTo>
                    <a:pt x="531" y="2617"/>
                  </a:lnTo>
                  <a:lnTo>
                    <a:pt x="576" y="2718"/>
                  </a:lnTo>
                  <a:lnTo>
                    <a:pt x="585" y="2791"/>
                  </a:lnTo>
                  <a:lnTo>
                    <a:pt x="677" y="2809"/>
                  </a:lnTo>
                  <a:lnTo>
                    <a:pt x="796" y="2873"/>
                  </a:lnTo>
                  <a:lnTo>
                    <a:pt x="878" y="2919"/>
                  </a:lnTo>
                  <a:lnTo>
                    <a:pt x="969" y="2974"/>
                  </a:lnTo>
                  <a:lnTo>
                    <a:pt x="1043" y="3047"/>
                  </a:lnTo>
                  <a:lnTo>
                    <a:pt x="1070" y="3148"/>
                  </a:lnTo>
                  <a:lnTo>
                    <a:pt x="1216" y="3248"/>
                  </a:lnTo>
                  <a:lnTo>
                    <a:pt x="1308" y="3312"/>
                  </a:lnTo>
                  <a:lnTo>
                    <a:pt x="1381" y="3385"/>
                  </a:lnTo>
                  <a:lnTo>
                    <a:pt x="1500" y="3404"/>
                  </a:lnTo>
                  <a:lnTo>
                    <a:pt x="1628" y="3422"/>
                  </a:lnTo>
                  <a:lnTo>
                    <a:pt x="1829" y="3385"/>
                  </a:lnTo>
                  <a:lnTo>
                    <a:pt x="1920" y="3303"/>
                  </a:lnTo>
                  <a:lnTo>
                    <a:pt x="2067" y="3276"/>
                  </a:lnTo>
                  <a:lnTo>
                    <a:pt x="2185" y="3257"/>
                  </a:lnTo>
                  <a:lnTo>
                    <a:pt x="2304" y="3267"/>
                  </a:lnTo>
                  <a:lnTo>
                    <a:pt x="2368" y="3331"/>
                  </a:lnTo>
                  <a:lnTo>
                    <a:pt x="2451" y="3422"/>
                  </a:lnTo>
                  <a:lnTo>
                    <a:pt x="2515" y="3367"/>
                  </a:lnTo>
                  <a:lnTo>
                    <a:pt x="2505" y="3276"/>
                  </a:lnTo>
                  <a:lnTo>
                    <a:pt x="2496" y="3166"/>
                  </a:lnTo>
                  <a:lnTo>
                    <a:pt x="2515" y="3065"/>
                  </a:lnTo>
                  <a:lnTo>
                    <a:pt x="2597" y="2956"/>
                  </a:lnTo>
                  <a:lnTo>
                    <a:pt x="2670" y="2846"/>
                  </a:lnTo>
                  <a:lnTo>
                    <a:pt x="2734" y="2745"/>
                  </a:lnTo>
                  <a:lnTo>
                    <a:pt x="2880" y="2745"/>
                  </a:lnTo>
                  <a:lnTo>
                    <a:pt x="3027" y="2718"/>
                  </a:lnTo>
                  <a:lnTo>
                    <a:pt x="3027" y="2608"/>
                  </a:lnTo>
                  <a:lnTo>
                    <a:pt x="3036" y="2499"/>
                  </a:lnTo>
                  <a:lnTo>
                    <a:pt x="3072" y="2389"/>
                  </a:lnTo>
                  <a:lnTo>
                    <a:pt x="3072" y="2288"/>
                  </a:lnTo>
                  <a:lnTo>
                    <a:pt x="3074" y="2187"/>
                  </a:lnTo>
                  <a:lnTo>
                    <a:pt x="3081" y="2096"/>
                  </a:lnTo>
                  <a:lnTo>
                    <a:pt x="3118" y="2023"/>
                  </a:lnTo>
                  <a:lnTo>
                    <a:pt x="3173" y="1977"/>
                  </a:lnTo>
                  <a:lnTo>
                    <a:pt x="3328" y="2005"/>
                  </a:lnTo>
                  <a:lnTo>
                    <a:pt x="3475" y="2051"/>
                  </a:lnTo>
                  <a:lnTo>
                    <a:pt x="3630" y="2041"/>
                  </a:lnTo>
                  <a:lnTo>
                    <a:pt x="3776" y="2069"/>
                  </a:lnTo>
                  <a:lnTo>
                    <a:pt x="3859" y="2087"/>
                  </a:lnTo>
                  <a:lnTo>
                    <a:pt x="3950" y="2124"/>
                  </a:lnTo>
                  <a:lnTo>
                    <a:pt x="4051" y="2188"/>
                  </a:lnTo>
                  <a:lnTo>
                    <a:pt x="4169" y="2261"/>
                  </a:lnTo>
                  <a:lnTo>
                    <a:pt x="4237" y="2292"/>
                  </a:lnTo>
                  <a:lnTo>
                    <a:pt x="4328" y="2233"/>
                  </a:lnTo>
                  <a:lnTo>
                    <a:pt x="4393" y="2206"/>
                  </a:lnTo>
                  <a:lnTo>
                    <a:pt x="4349" y="2127"/>
                  </a:lnTo>
                  <a:lnTo>
                    <a:pt x="4262" y="2095"/>
                  </a:lnTo>
                  <a:lnTo>
                    <a:pt x="4240" y="2031"/>
                  </a:lnTo>
                  <a:lnTo>
                    <a:pt x="4169" y="2032"/>
                  </a:lnTo>
                  <a:lnTo>
                    <a:pt x="4199" y="1935"/>
                  </a:lnTo>
                  <a:lnTo>
                    <a:pt x="4249" y="1890"/>
                  </a:lnTo>
                  <a:lnTo>
                    <a:pt x="4286" y="1846"/>
                  </a:lnTo>
                  <a:lnTo>
                    <a:pt x="4295" y="1777"/>
                  </a:lnTo>
                  <a:lnTo>
                    <a:pt x="4358" y="1779"/>
                  </a:lnTo>
                  <a:lnTo>
                    <a:pt x="4405" y="1719"/>
                  </a:lnTo>
                  <a:lnTo>
                    <a:pt x="4328" y="1633"/>
                  </a:lnTo>
                  <a:lnTo>
                    <a:pt x="4301" y="1551"/>
                  </a:lnTo>
                  <a:lnTo>
                    <a:pt x="4142" y="1621"/>
                  </a:lnTo>
                  <a:lnTo>
                    <a:pt x="4051" y="1572"/>
                  </a:lnTo>
                  <a:lnTo>
                    <a:pt x="4000" y="1590"/>
                  </a:lnTo>
                  <a:lnTo>
                    <a:pt x="3845" y="1428"/>
                  </a:lnTo>
                  <a:lnTo>
                    <a:pt x="3860" y="1371"/>
                  </a:lnTo>
                  <a:lnTo>
                    <a:pt x="3863" y="1285"/>
                  </a:lnTo>
                  <a:lnTo>
                    <a:pt x="3685" y="1312"/>
                  </a:lnTo>
                  <a:lnTo>
                    <a:pt x="3571" y="1317"/>
                  </a:lnTo>
                  <a:lnTo>
                    <a:pt x="3437" y="1384"/>
                  </a:lnTo>
                  <a:lnTo>
                    <a:pt x="3427" y="1339"/>
                  </a:lnTo>
                  <a:lnTo>
                    <a:pt x="3383" y="1263"/>
                  </a:lnTo>
                  <a:lnTo>
                    <a:pt x="3361" y="1302"/>
                  </a:lnTo>
                  <a:lnTo>
                    <a:pt x="3305" y="1281"/>
                  </a:lnTo>
                  <a:lnTo>
                    <a:pt x="3341" y="1197"/>
                  </a:lnTo>
                  <a:lnTo>
                    <a:pt x="3211" y="1158"/>
                  </a:lnTo>
                  <a:lnTo>
                    <a:pt x="3145" y="1117"/>
                  </a:lnTo>
                  <a:lnTo>
                    <a:pt x="3070" y="1173"/>
                  </a:lnTo>
                  <a:lnTo>
                    <a:pt x="2975" y="1075"/>
                  </a:lnTo>
                  <a:lnTo>
                    <a:pt x="2918" y="969"/>
                  </a:lnTo>
                  <a:lnTo>
                    <a:pt x="2959" y="913"/>
                  </a:lnTo>
                  <a:lnTo>
                    <a:pt x="2876" y="846"/>
                  </a:lnTo>
                  <a:lnTo>
                    <a:pt x="2887" y="726"/>
                  </a:lnTo>
                  <a:lnTo>
                    <a:pt x="2900" y="622"/>
                  </a:lnTo>
                  <a:lnTo>
                    <a:pt x="2950" y="546"/>
                  </a:lnTo>
                  <a:lnTo>
                    <a:pt x="2918" y="390"/>
                  </a:lnTo>
                  <a:lnTo>
                    <a:pt x="3007" y="324"/>
                  </a:lnTo>
                  <a:lnTo>
                    <a:pt x="2954" y="195"/>
                  </a:lnTo>
                  <a:lnTo>
                    <a:pt x="2887" y="174"/>
                  </a:lnTo>
                  <a:lnTo>
                    <a:pt x="2878" y="127"/>
                  </a:lnTo>
                  <a:lnTo>
                    <a:pt x="2839" y="91"/>
                  </a:lnTo>
                  <a:lnTo>
                    <a:pt x="2845" y="43"/>
                  </a:lnTo>
                  <a:lnTo>
                    <a:pt x="2798" y="48"/>
                  </a:lnTo>
                  <a:lnTo>
                    <a:pt x="2735" y="69"/>
                  </a:lnTo>
                  <a:lnTo>
                    <a:pt x="2678" y="24"/>
                  </a:lnTo>
                  <a:lnTo>
                    <a:pt x="2588" y="0"/>
                  </a:lnTo>
                  <a:lnTo>
                    <a:pt x="2534" y="57"/>
                  </a:lnTo>
                  <a:lnTo>
                    <a:pt x="2552" y="207"/>
                  </a:lnTo>
                  <a:lnTo>
                    <a:pt x="2419" y="262"/>
                  </a:lnTo>
                  <a:lnTo>
                    <a:pt x="2365" y="328"/>
                  </a:lnTo>
                  <a:lnTo>
                    <a:pt x="2321" y="294"/>
                  </a:lnTo>
                  <a:lnTo>
                    <a:pt x="2228" y="255"/>
                  </a:lnTo>
                  <a:lnTo>
                    <a:pt x="2158" y="262"/>
                  </a:lnTo>
                  <a:lnTo>
                    <a:pt x="2045" y="214"/>
                  </a:lnTo>
                  <a:lnTo>
                    <a:pt x="1975" y="247"/>
                  </a:lnTo>
                  <a:lnTo>
                    <a:pt x="1885" y="214"/>
                  </a:lnTo>
                  <a:lnTo>
                    <a:pt x="1750" y="256"/>
                  </a:lnTo>
                  <a:lnTo>
                    <a:pt x="1700" y="226"/>
                  </a:lnTo>
                  <a:lnTo>
                    <a:pt x="1655" y="193"/>
                  </a:lnTo>
                  <a:lnTo>
                    <a:pt x="1597" y="144"/>
                  </a:lnTo>
                  <a:lnTo>
                    <a:pt x="1529" y="174"/>
                  </a:lnTo>
                  <a:lnTo>
                    <a:pt x="1471" y="181"/>
                  </a:lnTo>
                  <a:lnTo>
                    <a:pt x="1423" y="244"/>
                  </a:lnTo>
                  <a:lnTo>
                    <a:pt x="1322" y="255"/>
                  </a:lnTo>
                  <a:lnTo>
                    <a:pt x="1202" y="243"/>
                  </a:lnTo>
                  <a:lnTo>
                    <a:pt x="1117" y="231"/>
                  </a:lnTo>
                  <a:lnTo>
                    <a:pt x="1076" y="183"/>
                  </a:lnTo>
                  <a:lnTo>
                    <a:pt x="1021" y="214"/>
                  </a:lnTo>
                  <a:lnTo>
                    <a:pt x="974" y="279"/>
                  </a:lnTo>
                  <a:lnTo>
                    <a:pt x="908" y="310"/>
                  </a:lnTo>
                  <a:lnTo>
                    <a:pt x="835" y="349"/>
                  </a:lnTo>
                  <a:lnTo>
                    <a:pt x="758" y="340"/>
                  </a:lnTo>
                  <a:lnTo>
                    <a:pt x="716" y="288"/>
                  </a:lnTo>
                  <a:lnTo>
                    <a:pt x="629" y="325"/>
                  </a:lnTo>
                  <a:lnTo>
                    <a:pt x="581" y="303"/>
                  </a:lnTo>
                  <a:lnTo>
                    <a:pt x="518" y="322"/>
                  </a:lnTo>
                  <a:lnTo>
                    <a:pt x="448" y="387"/>
                  </a:lnTo>
                  <a:lnTo>
                    <a:pt x="503" y="505"/>
                  </a:lnTo>
                  <a:lnTo>
                    <a:pt x="540" y="588"/>
                  </a:lnTo>
                  <a:lnTo>
                    <a:pt x="485" y="679"/>
                  </a:lnTo>
                  <a:lnTo>
                    <a:pt x="521" y="752"/>
                  </a:lnTo>
                  <a:lnTo>
                    <a:pt x="549" y="853"/>
                  </a:lnTo>
                  <a:lnTo>
                    <a:pt x="494" y="862"/>
                  </a:lnTo>
                  <a:lnTo>
                    <a:pt x="494" y="944"/>
                  </a:lnTo>
                  <a:lnTo>
                    <a:pt x="439" y="953"/>
                  </a:lnTo>
                  <a:lnTo>
                    <a:pt x="393" y="1017"/>
                  </a:lnTo>
                  <a:lnTo>
                    <a:pt x="421" y="1091"/>
                  </a:lnTo>
                  <a:lnTo>
                    <a:pt x="348" y="1136"/>
                  </a:lnTo>
                  <a:lnTo>
                    <a:pt x="412" y="1200"/>
                  </a:lnTo>
                  <a:lnTo>
                    <a:pt x="320" y="1246"/>
                  </a:lnTo>
                  <a:lnTo>
                    <a:pt x="384" y="1365"/>
                  </a:lnTo>
                  <a:lnTo>
                    <a:pt x="339" y="1411"/>
                  </a:lnTo>
                  <a:lnTo>
                    <a:pt x="339" y="1475"/>
                  </a:lnTo>
                  <a:lnTo>
                    <a:pt x="256" y="1520"/>
                  </a:lnTo>
                  <a:lnTo>
                    <a:pt x="201" y="1566"/>
                  </a:lnTo>
                  <a:lnTo>
                    <a:pt x="110" y="1529"/>
                  </a:lnTo>
                  <a:lnTo>
                    <a:pt x="128" y="1639"/>
                  </a:lnTo>
                  <a:lnTo>
                    <a:pt x="110" y="1694"/>
                  </a:lnTo>
                  <a:lnTo>
                    <a:pt x="137" y="1749"/>
                  </a:lnTo>
                  <a:lnTo>
                    <a:pt x="156" y="1813"/>
                  </a:lnTo>
                  <a:lnTo>
                    <a:pt x="110" y="1859"/>
                  </a:lnTo>
                  <a:lnTo>
                    <a:pt x="46" y="1886"/>
                  </a:lnTo>
                  <a:lnTo>
                    <a:pt x="0" y="2051"/>
                  </a:lnTo>
                  <a:lnTo>
                    <a:pt x="37" y="2087"/>
                  </a:lnTo>
                  <a:lnTo>
                    <a:pt x="83" y="2160"/>
                  </a:lnTo>
                  <a:lnTo>
                    <a:pt x="174" y="2206"/>
                  </a:lnTo>
                  <a:lnTo>
                    <a:pt x="211" y="2325"/>
                  </a:lnTo>
                  <a:lnTo>
                    <a:pt x="275" y="2435"/>
                  </a:lnTo>
                  <a:lnTo>
                    <a:pt x="375" y="242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            C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        20,15 %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1808163" y="2163763"/>
              <a:ext cx="2090737" cy="1676400"/>
            </a:xfrm>
            <a:custGeom>
              <a:avLst/>
              <a:gdLst/>
              <a:ahLst/>
              <a:cxnLst>
                <a:cxn ang="0">
                  <a:pos x="1001" y="3584"/>
                </a:cxn>
                <a:cxn ang="0">
                  <a:pos x="1257" y="3576"/>
                </a:cxn>
                <a:cxn ang="0">
                  <a:pos x="1457" y="3536"/>
                </a:cxn>
                <a:cxn ang="0">
                  <a:pos x="1753" y="3480"/>
                </a:cxn>
                <a:cxn ang="0">
                  <a:pos x="1985" y="3528"/>
                </a:cxn>
                <a:cxn ang="0">
                  <a:pos x="2257" y="3544"/>
                </a:cxn>
                <a:cxn ang="0">
                  <a:pos x="2513" y="3552"/>
                </a:cxn>
                <a:cxn ang="0">
                  <a:pos x="2777" y="3528"/>
                </a:cxn>
                <a:cxn ang="0">
                  <a:pos x="2873" y="3296"/>
                </a:cxn>
                <a:cxn ang="0">
                  <a:pos x="3129" y="3344"/>
                </a:cxn>
                <a:cxn ang="0">
                  <a:pos x="3239" y="3494"/>
                </a:cxn>
                <a:cxn ang="0">
                  <a:pos x="3429" y="3335"/>
                </a:cxn>
                <a:cxn ang="0">
                  <a:pos x="3861" y="3266"/>
                </a:cxn>
                <a:cxn ang="0">
                  <a:pos x="3783" y="3062"/>
                </a:cxn>
                <a:cxn ang="0">
                  <a:pos x="3858" y="2809"/>
                </a:cxn>
                <a:cxn ang="0">
                  <a:pos x="4307" y="2690"/>
                </a:cxn>
                <a:cxn ang="0">
                  <a:pos x="4457" y="2489"/>
                </a:cxn>
                <a:cxn ang="0">
                  <a:pos x="4553" y="2167"/>
                </a:cxn>
                <a:cxn ang="0">
                  <a:pos x="4224" y="1955"/>
                </a:cxn>
                <a:cxn ang="0">
                  <a:pos x="4332" y="1655"/>
                </a:cxn>
                <a:cxn ang="0">
                  <a:pos x="4179" y="1480"/>
                </a:cxn>
                <a:cxn ang="0">
                  <a:pos x="4205" y="1135"/>
                </a:cxn>
                <a:cxn ang="0">
                  <a:pos x="3944" y="1070"/>
                </a:cxn>
                <a:cxn ang="0">
                  <a:pos x="3728" y="904"/>
                </a:cxn>
                <a:cxn ang="0">
                  <a:pos x="3756" y="647"/>
                </a:cxn>
                <a:cxn ang="0">
                  <a:pos x="3698" y="307"/>
                </a:cxn>
                <a:cxn ang="0">
                  <a:pos x="3511" y="119"/>
                </a:cxn>
                <a:cxn ang="0">
                  <a:pos x="3182" y="0"/>
                </a:cxn>
                <a:cxn ang="0">
                  <a:pos x="3017" y="283"/>
                </a:cxn>
                <a:cxn ang="0">
                  <a:pos x="2715" y="421"/>
                </a:cxn>
                <a:cxn ang="0">
                  <a:pos x="2496" y="347"/>
                </a:cxn>
                <a:cxn ang="0">
                  <a:pos x="2277" y="380"/>
                </a:cxn>
                <a:cxn ang="0">
                  <a:pos x="2121" y="632"/>
                </a:cxn>
                <a:cxn ang="0">
                  <a:pos x="1977" y="860"/>
                </a:cxn>
                <a:cxn ang="0">
                  <a:pos x="1617" y="956"/>
                </a:cxn>
                <a:cxn ang="0">
                  <a:pos x="1245" y="944"/>
                </a:cxn>
                <a:cxn ang="0">
                  <a:pos x="993" y="1136"/>
                </a:cxn>
                <a:cxn ang="0">
                  <a:pos x="717" y="1304"/>
                </a:cxn>
                <a:cxn ang="0">
                  <a:pos x="297" y="1400"/>
                </a:cxn>
                <a:cxn ang="0">
                  <a:pos x="33" y="1748"/>
                </a:cxn>
                <a:cxn ang="0">
                  <a:pos x="55" y="1920"/>
                </a:cxn>
                <a:cxn ang="0">
                  <a:pos x="247" y="1957"/>
                </a:cxn>
                <a:cxn ang="0">
                  <a:pos x="530" y="2039"/>
                </a:cxn>
                <a:cxn ang="0">
                  <a:pos x="814" y="2213"/>
                </a:cxn>
                <a:cxn ang="0">
                  <a:pos x="849" y="2480"/>
                </a:cxn>
                <a:cxn ang="0">
                  <a:pos x="809" y="2784"/>
                </a:cxn>
                <a:cxn ang="0">
                  <a:pos x="601" y="2968"/>
                </a:cxn>
                <a:cxn ang="0">
                  <a:pos x="625" y="3120"/>
                </a:cxn>
                <a:cxn ang="0">
                  <a:pos x="713" y="3288"/>
                </a:cxn>
                <a:cxn ang="0">
                  <a:pos x="777" y="3520"/>
                </a:cxn>
              </a:cxnLst>
              <a:rect l="0" t="0" r="r" b="b"/>
              <a:pathLst>
                <a:path w="4553" h="3648">
                  <a:moveTo>
                    <a:pt x="801" y="3620"/>
                  </a:moveTo>
                  <a:lnTo>
                    <a:pt x="865" y="3600"/>
                  </a:lnTo>
                  <a:lnTo>
                    <a:pt x="913" y="3624"/>
                  </a:lnTo>
                  <a:lnTo>
                    <a:pt x="1001" y="3584"/>
                  </a:lnTo>
                  <a:lnTo>
                    <a:pt x="1041" y="3640"/>
                  </a:lnTo>
                  <a:lnTo>
                    <a:pt x="1121" y="3648"/>
                  </a:lnTo>
                  <a:lnTo>
                    <a:pt x="1193" y="3608"/>
                  </a:lnTo>
                  <a:lnTo>
                    <a:pt x="1257" y="3576"/>
                  </a:lnTo>
                  <a:lnTo>
                    <a:pt x="1305" y="3512"/>
                  </a:lnTo>
                  <a:lnTo>
                    <a:pt x="1361" y="3480"/>
                  </a:lnTo>
                  <a:lnTo>
                    <a:pt x="1401" y="3528"/>
                  </a:lnTo>
                  <a:lnTo>
                    <a:pt x="1457" y="3536"/>
                  </a:lnTo>
                  <a:lnTo>
                    <a:pt x="1537" y="3544"/>
                  </a:lnTo>
                  <a:lnTo>
                    <a:pt x="1609" y="3552"/>
                  </a:lnTo>
                  <a:lnTo>
                    <a:pt x="1705" y="3544"/>
                  </a:lnTo>
                  <a:lnTo>
                    <a:pt x="1753" y="3480"/>
                  </a:lnTo>
                  <a:lnTo>
                    <a:pt x="1809" y="3472"/>
                  </a:lnTo>
                  <a:lnTo>
                    <a:pt x="1881" y="3440"/>
                  </a:lnTo>
                  <a:lnTo>
                    <a:pt x="1937" y="3488"/>
                  </a:lnTo>
                  <a:lnTo>
                    <a:pt x="1985" y="3528"/>
                  </a:lnTo>
                  <a:lnTo>
                    <a:pt x="2033" y="3552"/>
                  </a:lnTo>
                  <a:lnTo>
                    <a:pt x="2097" y="3536"/>
                  </a:lnTo>
                  <a:lnTo>
                    <a:pt x="2169" y="3512"/>
                  </a:lnTo>
                  <a:lnTo>
                    <a:pt x="2257" y="3544"/>
                  </a:lnTo>
                  <a:lnTo>
                    <a:pt x="2329" y="3512"/>
                  </a:lnTo>
                  <a:lnTo>
                    <a:pt x="2385" y="3536"/>
                  </a:lnTo>
                  <a:lnTo>
                    <a:pt x="2441" y="3560"/>
                  </a:lnTo>
                  <a:lnTo>
                    <a:pt x="2513" y="3552"/>
                  </a:lnTo>
                  <a:lnTo>
                    <a:pt x="2601" y="3592"/>
                  </a:lnTo>
                  <a:lnTo>
                    <a:pt x="2649" y="3624"/>
                  </a:lnTo>
                  <a:lnTo>
                    <a:pt x="2705" y="3560"/>
                  </a:lnTo>
                  <a:lnTo>
                    <a:pt x="2777" y="3528"/>
                  </a:lnTo>
                  <a:lnTo>
                    <a:pt x="2833" y="3504"/>
                  </a:lnTo>
                  <a:lnTo>
                    <a:pt x="2825" y="3432"/>
                  </a:lnTo>
                  <a:lnTo>
                    <a:pt x="2817" y="3352"/>
                  </a:lnTo>
                  <a:lnTo>
                    <a:pt x="2873" y="3296"/>
                  </a:lnTo>
                  <a:lnTo>
                    <a:pt x="2961" y="3320"/>
                  </a:lnTo>
                  <a:lnTo>
                    <a:pt x="3017" y="3368"/>
                  </a:lnTo>
                  <a:lnTo>
                    <a:pt x="3081" y="3344"/>
                  </a:lnTo>
                  <a:lnTo>
                    <a:pt x="3129" y="3344"/>
                  </a:lnTo>
                  <a:lnTo>
                    <a:pt x="3121" y="3392"/>
                  </a:lnTo>
                  <a:lnTo>
                    <a:pt x="3161" y="3424"/>
                  </a:lnTo>
                  <a:lnTo>
                    <a:pt x="3169" y="3472"/>
                  </a:lnTo>
                  <a:lnTo>
                    <a:pt x="3239" y="3494"/>
                  </a:lnTo>
                  <a:lnTo>
                    <a:pt x="3251" y="3410"/>
                  </a:lnTo>
                  <a:lnTo>
                    <a:pt x="3339" y="3401"/>
                  </a:lnTo>
                  <a:lnTo>
                    <a:pt x="3345" y="3295"/>
                  </a:lnTo>
                  <a:lnTo>
                    <a:pt x="3429" y="3335"/>
                  </a:lnTo>
                  <a:lnTo>
                    <a:pt x="3498" y="3335"/>
                  </a:lnTo>
                  <a:lnTo>
                    <a:pt x="3665" y="3320"/>
                  </a:lnTo>
                  <a:lnTo>
                    <a:pt x="3722" y="3343"/>
                  </a:lnTo>
                  <a:lnTo>
                    <a:pt x="3861" y="3266"/>
                  </a:lnTo>
                  <a:lnTo>
                    <a:pt x="3921" y="3188"/>
                  </a:lnTo>
                  <a:lnTo>
                    <a:pt x="3906" y="3119"/>
                  </a:lnTo>
                  <a:lnTo>
                    <a:pt x="3843" y="3122"/>
                  </a:lnTo>
                  <a:lnTo>
                    <a:pt x="3783" y="3062"/>
                  </a:lnTo>
                  <a:lnTo>
                    <a:pt x="3776" y="2966"/>
                  </a:lnTo>
                  <a:lnTo>
                    <a:pt x="3827" y="2930"/>
                  </a:lnTo>
                  <a:lnTo>
                    <a:pt x="3837" y="2866"/>
                  </a:lnTo>
                  <a:lnTo>
                    <a:pt x="3858" y="2809"/>
                  </a:lnTo>
                  <a:lnTo>
                    <a:pt x="4022" y="2792"/>
                  </a:lnTo>
                  <a:lnTo>
                    <a:pt x="4133" y="2749"/>
                  </a:lnTo>
                  <a:lnTo>
                    <a:pt x="4209" y="2696"/>
                  </a:lnTo>
                  <a:lnTo>
                    <a:pt x="4307" y="2690"/>
                  </a:lnTo>
                  <a:lnTo>
                    <a:pt x="4304" y="2600"/>
                  </a:lnTo>
                  <a:lnTo>
                    <a:pt x="4322" y="2482"/>
                  </a:lnTo>
                  <a:lnTo>
                    <a:pt x="4391" y="2521"/>
                  </a:lnTo>
                  <a:lnTo>
                    <a:pt x="4457" y="2489"/>
                  </a:lnTo>
                  <a:lnTo>
                    <a:pt x="4452" y="2360"/>
                  </a:lnTo>
                  <a:lnTo>
                    <a:pt x="4517" y="2312"/>
                  </a:lnTo>
                  <a:lnTo>
                    <a:pt x="4533" y="2227"/>
                  </a:lnTo>
                  <a:lnTo>
                    <a:pt x="4553" y="2167"/>
                  </a:lnTo>
                  <a:lnTo>
                    <a:pt x="4386" y="2074"/>
                  </a:lnTo>
                  <a:lnTo>
                    <a:pt x="4406" y="1966"/>
                  </a:lnTo>
                  <a:lnTo>
                    <a:pt x="4289" y="1975"/>
                  </a:lnTo>
                  <a:lnTo>
                    <a:pt x="4224" y="1955"/>
                  </a:lnTo>
                  <a:lnTo>
                    <a:pt x="4194" y="1876"/>
                  </a:lnTo>
                  <a:lnTo>
                    <a:pt x="4269" y="1802"/>
                  </a:lnTo>
                  <a:lnTo>
                    <a:pt x="4262" y="1664"/>
                  </a:lnTo>
                  <a:lnTo>
                    <a:pt x="4332" y="1655"/>
                  </a:lnTo>
                  <a:lnTo>
                    <a:pt x="4326" y="1582"/>
                  </a:lnTo>
                  <a:lnTo>
                    <a:pt x="4277" y="1555"/>
                  </a:lnTo>
                  <a:lnTo>
                    <a:pt x="4178" y="1543"/>
                  </a:lnTo>
                  <a:lnTo>
                    <a:pt x="4179" y="1480"/>
                  </a:lnTo>
                  <a:lnTo>
                    <a:pt x="4253" y="1415"/>
                  </a:lnTo>
                  <a:lnTo>
                    <a:pt x="4242" y="1327"/>
                  </a:lnTo>
                  <a:lnTo>
                    <a:pt x="4194" y="1243"/>
                  </a:lnTo>
                  <a:lnTo>
                    <a:pt x="4205" y="1135"/>
                  </a:lnTo>
                  <a:lnTo>
                    <a:pt x="4188" y="1025"/>
                  </a:lnTo>
                  <a:lnTo>
                    <a:pt x="4086" y="1060"/>
                  </a:lnTo>
                  <a:lnTo>
                    <a:pt x="4007" y="1061"/>
                  </a:lnTo>
                  <a:lnTo>
                    <a:pt x="3944" y="1070"/>
                  </a:lnTo>
                  <a:lnTo>
                    <a:pt x="3849" y="1049"/>
                  </a:lnTo>
                  <a:lnTo>
                    <a:pt x="3840" y="932"/>
                  </a:lnTo>
                  <a:lnTo>
                    <a:pt x="3794" y="871"/>
                  </a:lnTo>
                  <a:lnTo>
                    <a:pt x="3728" y="904"/>
                  </a:lnTo>
                  <a:lnTo>
                    <a:pt x="3668" y="826"/>
                  </a:lnTo>
                  <a:lnTo>
                    <a:pt x="3647" y="754"/>
                  </a:lnTo>
                  <a:lnTo>
                    <a:pt x="3690" y="680"/>
                  </a:lnTo>
                  <a:lnTo>
                    <a:pt x="3756" y="647"/>
                  </a:lnTo>
                  <a:lnTo>
                    <a:pt x="3686" y="524"/>
                  </a:lnTo>
                  <a:lnTo>
                    <a:pt x="3710" y="448"/>
                  </a:lnTo>
                  <a:lnTo>
                    <a:pt x="3644" y="349"/>
                  </a:lnTo>
                  <a:lnTo>
                    <a:pt x="3698" y="307"/>
                  </a:lnTo>
                  <a:lnTo>
                    <a:pt x="3639" y="274"/>
                  </a:lnTo>
                  <a:lnTo>
                    <a:pt x="3602" y="192"/>
                  </a:lnTo>
                  <a:lnTo>
                    <a:pt x="3556" y="174"/>
                  </a:lnTo>
                  <a:lnTo>
                    <a:pt x="3511" y="119"/>
                  </a:lnTo>
                  <a:lnTo>
                    <a:pt x="3419" y="55"/>
                  </a:lnTo>
                  <a:lnTo>
                    <a:pt x="3337" y="37"/>
                  </a:lnTo>
                  <a:lnTo>
                    <a:pt x="3255" y="0"/>
                  </a:lnTo>
                  <a:lnTo>
                    <a:pt x="3182" y="0"/>
                  </a:lnTo>
                  <a:lnTo>
                    <a:pt x="3172" y="91"/>
                  </a:lnTo>
                  <a:lnTo>
                    <a:pt x="3090" y="137"/>
                  </a:lnTo>
                  <a:lnTo>
                    <a:pt x="3063" y="210"/>
                  </a:lnTo>
                  <a:lnTo>
                    <a:pt x="3017" y="283"/>
                  </a:lnTo>
                  <a:lnTo>
                    <a:pt x="2926" y="311"/>
                  </a:lnTo>
                  <a:lnTo>
                    <a:pt x="2816" y="329"/>
                  </a:lnTo>
                  <a:lnTo>
                    <a:pt x="2779" y="384"/>
                  </a:lnTo>
                  <a:lnTo>
                    <a:pt x="2715" y="421"/>
                  </a:lnTo>
                  <a:lnTo>
                    <a:pt x="2615" y="430"/>
                  </a:lnTo>
                  <a:lnTo>
                    <a:pt x="2523" y="475"/>
                  </a:lnTo>
                  <a:lnTo>
                    <a:pt x="2496" y="411"/>
                  </a:lnTo>
                  <a:lnTo>
                    <a:pt x="2496" y="347"/>
                  </a:lnTo>
                  <a:lnTo>
                    <a:pt x="2432" y="402"/>
                  </a:lnTo>
                  <a:lnTo>
                    <a:pt x="2395" y="366"/>
                  </a:lnTo>
                  <a:lnTo>
                    <a:pt x="2340" y="393"/>
                  </a:lnTo>
                  <a:lnTo>
                    <a:pt x="2277" y="380"/>
                  </a:lnTo>
                  <a:lnTo>
                    <a:pt x="2265" y="464"/>
                  </a:lnTo>
                  <a:lnTo>
                    <a:pt x="2289" y="536"/>
                  </a:lnTo>
                  <a:lnTo>
                    <a:pt x="2169" y="548"/>
                  </a:lnTo>
                  <a:lnTo>
                    <a:pt x="2121" y="632"/>
                  </a:lnTo>
                  <a:lnTo>
                    <a:pt x="2037" y="632"/>
                  </a:lnTo>
                  <a:lnTo>
                    <a:pt x="2061" y="740"/>
                  </a:lnTo>
                  <a:lnTo>
                    <a:pt x="2061" y="860"/>
                  </a:lnTo>
                  <a:lnTo>
                    <a:pt x="1977" y="860"/>
                  </a:lnTo>
                  <a:lnTo>
                    <a:pt x="1869" y="872"/>
                  </a:lnTo>
                  <a:lnTo>
                    <a:pt x="1797" y="908"/>
                  </a:lnTo>
                  <a:lnTo>
                    <a:pt x="1689" y="908"/>
                  </a:lnTo>
                  <a:lnTo>
                    <a:pt x="1617" y="956"/>
                  </a:lnTo>
                  <a:lnTo>
                    <a:pt x="1521" y="944"/>
                  </a:lnTo>
                  <a:lnTo>
                    <a:pt x="1437" y="908"/>
                  </a:lnTo>
                  <a:lnTo>
                    <a:pt x="1317" y="884"/>
                  </a:lnTo>
                  <a:lnTo>
                    <a:pt x="1245" y="944"/>
                  </a:lnTo>
                  <a:lnTo>
                    <a:pt x="1257" y="1028"/>
                  </a:lnTo>
                  <a:lnTo>
                    <a:pt x="1149" y="1016"/>
                  </a:lnTo>
                  <a:lnTo>
                    <a:pt x="1113" y="1112"/>
                  </a:lnTo>
                  <a:lnTo>
                    <a:pt x="993" y="1136"/>
                  </a:lnTo>
                  <a:lnTo>
                    <a:pt x="957" y="1220"/>
                  </a:lnTo>
                  <a:lnTo>
                    <a:pt x="885" y="1184"/>
                  </a:lnTo>
                  <a:lnTo>
                    <a:pt x="753" y="1244"/>
                  </a:lnTo>
                  <a:lnTo>
                    <a:pt x="717" y="1304"/>
                  </a:lnTo>
                  <a:lnTo>
                    <a:pt x="585" y="1316"/>
                  </a:lnTo>
                  <a:lnTo>
                    <a:pt x="513" y="1328"/>
                  </a:lnTo>
                  <a:lnTo>
                    <a:pt x="441" y="1412"/>
                  </a:lnTo>
                  <a:lnTo>
                    <a:pt x="297" y="1400"/>
                  </a:lnTo>
                  <a:lnTo>
                    <a:pt x="201" y="1520"/>
                  </a:lnTo>
                  <a:lnTo>
                    <a:pt x="165" y="1604"/>
                  </a:lnTo>
                  <a:lnTo>
                    <a:pt x="93" y="1676"/>
                  </a:lnTo>
                  <a:lnTo>
                    <a:pt x="33" y="1748"/>
                  </a:lnTo>
                  <a:lnTo>
                    <a:pt x="64" y="1810"/>
                  </a:lnTo>
                  <a:lnTo>
                    <a:pt x="0" y="1838"/>
                  </a:lnTo>
                  <a:lnTo>
                    <a:pt x="9" y="1911"/>
                  </a:lnTo>
                  <a:lnTo>
                    <a:pt x="55" y="1920"/>
                  </a:lnTo>
                  <a:lnTo>
                    <a:pt x="82" y="1883"/>
                  </a:lnTo>
                  <a:lnTo>
                    <a:pt x="155" y="1902"/>
                  </a:lnTo>
                  <a:lnTo>
                    <a:pt x="238" y="1902"/>
                  </a:lnTo>
                  <a:lnTo>
                    <a:pt x="247" y="1957"/>
                  </a:lnTo>
                  <a:lnTo>
                    <a:pt x="311" y="2002"/>
                  </a:lnTo>
                  <a:lnTo>
                    <a:pt x="375" y="2030"/>
                  </a:lnTo>
                  <a:lnTo>
                    <a:pt x="457" y="2039"/>
                  </a:lnTo>
                  <a:lnTo>
                    <a:pt x="530" y="2039"/>
                  </a:lnTo>
                  <a:lnTo>
                    <a:pt x="622" y="2103"/>
                  </a:lnTo>
                  <a:lnTo>
                    <a:pt x="704" y="2130"/>
                  </a:lnTo>
                  <a:lnTo>
                    <a:pt x="750" y="2203"/>
                  </a:lnTo>
                  <a:lnTo>
                    <a:pt x="814" y="2213"/>
                  </a:lnTo>
                  <a:lnTo>
                    <a:pt x="881" y="2264"/>
                  </a:lnTo>
                  <a:lnTo>
                    <a:pt x="881" y="2360"/>
                  </a:lnTo>
                  <a:lnTo>
                    <a:pt x="905" y="2440"/>
                  </a:lnTo>
                  <a:lnTo>
                    <a:pt x="849" y="2480"/>
                  </a:lnTo>
                  <a:lnTo>
                    <a:pt x="825" y="2568"/>
                  </a:lnTo>
                  <a:lnTo>
                    <a:pt x="849" y="2640"/>
                  </a:lnTo>
                  <a:lnTo>
                    <a:pt x="833" y="2712"/>
                  </a:lnTo>
                  <a:lnTo>
                    <a:pt x="809" y="2784"/>
                  </a:lnTo>
                  <a:lnTo>
                    <a:pt x="865" y="2848"/>
                  </a:lnTo>
                  <a:lnTo>
                    <a:pt x="785" y="2920"/>
                  </a:lnTo>
                  <a:lnTo>
                    <a:pt x="697" y="2928"/>
                  </a:lnTo>
                  <a:lnTo>
                    <a:pt x="601" y="2968"/>
                  </a:lnTo>
                  <a:lnTo>
                    <a:pt x="545" y="3064"/>
                  </a:lnTo>
                  <a:lnTo>
                    <a:pt x="625" y="3064"/>
                  </a:lnTo>
                  <a:lnTo>
                    <a:pt x="689" y="3088"/>
                  </a:lnTo>
                  <a:lnTo>
                    <a:pt x="625" y="3120"/>
                  </a:lnTo>
                  <a:lnTo>
                    <a:pt x="665" y="3176"/>
                  </a:lnTo>
                  <a:lnTo>
                    <a:pt x="617" y="3216"/>
                  </a:lnTo>
                  <a:lnTo>
                    <a:pt x="649" y="3272"/>
                  </a:lnTo>
                  <a:lnTo>
                    <a:pt x="713" y="3288"/>
                  </a:lnTo>
                  <a:lnTo>
                    <a:pt x="729" y="3352"/>
                  </a:lnTo>
                  <a:lnTo>
                    <a:pt x="705" y="3424"/>
                  </a:lnTo>
                  <a:lnTo>
                    <a:pt x="721" y="3488"/>
                  </a:lnTo>
                  <a:lnTo>
                    <a:pt x="777" y="3520"/>
                  </a:lnTo>
                  <a:lnTo>
                    <a:pt x="769" y="3568"/>
                  </a:lnTo>
                  <a:lnTo>
                    <a:pt x="801" y="362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538163" y="2393950"/>
              <a:ext cx="1166812" cy="865187"/>
            </a:xfrm>
            <a:custGeom>
              <a:avLst/>
              <a:gdLst/>
              <a:ahLst/>
              <a:cxnLst>
                <a:cxn ang="0">
                  <a:pos x="996" y="1866"/>
                </a:cxn>
                <a:cxn ang="0">
                  <a:pos x="1164" y="1881"/>
                </a:cxn>
                <a:cxn ang="0">
                  <a:pos x="1346" y="1757"/>
                </a:cxn>
                <a:cxn ang="0">
                  <a:pos x="1551" y="1775"/>
                </a:cxn>
                <a:cxn ang="0">
                  <a:pos x="1721" y="1800"/>
                </a:cxn>
                <a:cxn ang="0">
                  <a:pos x="1773" y="1655"/>
                </a:cxn>
                <a:cxn ang="0">
                  <a:pos x="1976" y="1545"/>
                </a:cxn>
                <a:cxn ang="0">
                  <a:pos x="2132" y="1445"/>
                </a:cxn>
                <a:cxn ang="0">
                  <a:pos x="2267" y="1541"/>
                </a:cxn>
                <a:cxn ang="0">
                  <a:pos x="2387" y="1556"/>
                </a:cxn>
                <a:cxn ang="0">
                  <a:pos x="2433" y="1398"/>
                </a:cxn>
                <a:cxn ang="0">
                  <a:pos x="2540" y="1212"/>
                </a:cxn>
                <a:cxn ang="0">
                  <a:pos x="2466" y="1112"/>
                </a:cxn>
                <a:cxn ang="0">
                  <a:pos x="2420" y="1049"/>
                </a:cxn>
                <a:cxn ang="0">
                  <a:pos x="2516" y="993"/>
                </a:cxn>
                <a:cxn ang="0">
                  <a:pos x="2435" y="855"/>
                </a:cxn>
                <a:cxn ang="0">
                  <a:pos x="2390" y="737"/>
                </a:cxn>
                <a:cxn ang="0">
                  <a:pos x="2381" y="623"/>
                </a:cxn>
                <a:cxn ang="0">
                  <a:pos x="2366" y="482"/>
                </a:cxn>
                <a:cxn ang="0">
                  <a:pos x="2429" y="416"/>
                </a:cxn>
                <a:cxn ang="0">
                  <a:pos x="2324" y="368"/>
                </a:cxn>
                <a:cxn ang="0">
                  <a:pos x="2184" y="341"/>
                </a:cxn>
                <a:cxn ang="0">
                  <a:pos x="2117" y="338"/>
                </a:cxn>
                <a:cxn ang="0">
                  <a:pos x="2078" y="272"/>
                </a:cxn>
                <a:cxn ang="0">
                  <a:pos x="2001" y="254"/>
                </a:cxn>
                <a:cxn ang="0">
                  <a:pos x="1886" y="231"/>
                </a:cxn>
                <a:cxn ang="0">
                  <a:pos x="1833" y="129"/>
                </a:cxn>
                <a:cxn ang="0">
                  <a:pos x="1629" y="100"/>
                </a:cxn>
                <a:cxn ang="0">
                  <a:pos x="1501" y="0"/>
                </a:cxn>
                <a:cxn ang="0">
                  <a:pos x="1163" y="146"/>
                </a:cxn>
                <a:cxn ang="0">
                  <a:pos x="934" y="155"/>
                </a:cxn>
                <a:cxn ang="0">
                  <a:pos x="742" y="311"/>
                </a:cxn>
                <a:cxn ang="0">
                  <a:pos x="569" y="530"/>
                </a:cxn>
                <a:cxn ang="0">
                  <a:pos x="450" y="722"/>
                </a:cxn>
                <a:cxn ang="0">
                  <a:pos x="386" y="786"/>
                </a:cxn>
                <a:cxn ang="0">
                  <a:pos x="249" y="658"/>
                </a:cxn>
                <a:cxn ang="0">
                  <a:pos x="166" y="484"/>
                </a:cxn>
                <a:cxn ang="0">
                  <a:pos x="0" y="489"/>
                </a:cxn>
                <a:cxn ang="0">
                  <a:pos x="93" y="722"/>
                </a:cxn>
                <a:cxn ang="0">
                  <a:pos x="185" y="960"/>
                </a:cxn>
                <a:cxn ang="0">
                  <a:pos x="175" y="1170"/>
                </a:cxn>
                <a:cxn ang="0">
                  <a:pos x="358" y="1344"/>
                </a:cxn>
                <a:cxn ang="0">
                  <a:pos x="578" y="1472"/>
                </a:cxn>
                <a:cxn ang="0">
                  <a:pos x="797" y="1609"/>
                </a:cxn>
                <a:cxn ang="0">
                  <a:pos x="908" y="1836"/>
                </a:cxn>
              </a:cxnLst>
              <a:rect l="0" t="0" r="r" b="b"/>
              <a:pathLst>
                <a:path w="2540" h="1881">
                  <a:moveTo>
                    <a:pt x="908" y="1836"/>
                  </a:moveTo>
                  <a:lnTo>
                    <a:pt x="996" y="1866"/>
                  </a:lnTo>
                  <a:lnTo>
                    <a:pt x="1097" y="1802"/>
                  </a:lnTo>
                  <a:lnTo>
                    <a:pt x="1164" y="1881"/>
                  </a:lnTo>
                  <a:lnTo>
                    <a:pt x="1233" y="1838"/>
                  </a:lnTo>
                  <a:lnTo>
                    <a:pt x="1346" y="1757"/>
                  </a:lnTo>
                  <a:lnTo>
                    <a:pt x="1434" y="1755"/>
                  </a:lnTo>
                  <a:lnTo>
                    <a:pt x="1551" y="1775"/>
                  </a:lnTo>
                  <a:lnTo>
                    <a:pt x="1644" y="1755"/>
                  </a:lnTo>
                  <a:lnTo>
                    <a:pt x="1721" y="1800"/>
                  </a:lnTo>
                  <a:lnTo>
                    <a:pt x="1775" y="1746"/>
                  </a:lnTo>
                  <a:lnTo>
                    <a:pt x="1773" y="1655"/>
                  </a:lnTo>
                  <a:lnTo>
                    <a:pt x="1896" y="1607"/>
                  </a:lnTo>
                  <a:lnTo>
                    <a:pt x="1976" y="1545"/>
                  </a:lnTo>
                  <a:lnTo>
                    <a:pt x="2043" y="1470"/>
                  </a:lnTo>
                  <a:lnTo>
                    <a:pt x="2132" y="1445"/>
                  </a:lnTo>
                  <a:lnTo>
                    <a:pt x="2205" y="1490"/>
                  </a:lnTo>
                  <a:lnTo>
                    <a:pt x="2267" y="1541"/>
                  </a:lnTo>
                  <a:lnTo>
                    <a:pt x="2342" y="1601"/>
                  </a:lnTo>
                  <a:lnTo>
                    <a:pt x="2387" y="1556"/>
                  </a:lnTo>
                  <a:lnTo>
                    <a:pt x="2363" y="1443"/>
                  </a:lnTo>
                  <a:lnTo>
                    <a:pt x="2433" y="1398"/>
                  </a:lnTo>
                  <a:lnTo>
                    <a:pt x="2493" y="1311"/>
                  </a:lnTo>
                  <a:lnTo>
                    <a:pt x="2540" y="1212"/>
                  </a:lnTo>
                  <a:lnTo>
                    <a:pt x="2522" y="1134"/>
                  </a:lnTo>
                  <a:lnTo>
                    <a:pt x="2466" y="1112"/>
                  </a:lnTo>
                  <a:lnTo>
                    <a:pt x="2414" y="1098"/>
                  </a:lnTo>
                  <a:lnTo>
                    <a:pt x="2420" y="1049"/>
                  </a:lnTo>
                  <a:lnTo>
                    <a:pt x="2492" y="1041"/>
                  </a:lnTo>
                  <a:lnTo>
                    <a:pt x="2516" y="993"/>
                  </a:lnTo>
                  <a:lnTo>
                    <a:pt x="2486" y="905"/>
                  </a:lnTo>
                  <a:lnTo>
                    <a:pt x="2435" y="855"/>
                  </a:lnTo>
                  <a:lnTo>
                    <a:pt x="2477" y="788"/>
                  </a:lnTo>
                  <a:lnTo>
                    <a:pt x="2390" y="737"/>
                  </a:lnTo>
                  <a:lnTo>
                    <a:pt x="2412" y="696"/>
                  </a:lnTo>
                  <a:lnTo>
                    <a:pt x="2381" y="623"/>
                  </a:lnTo>
                  <a:lnTo>
                    <a:pt x="2412" y="552"/>
                  </a:lnTo>
                  <a:lnTo>
                    <a:pt x="2366" y="482"/>
                  </a:lnTo>
                  <a:lnTo>
                    <a:pt x="2433" y="464"/>
                  </a:lnTo>
                  <a:lnTo>
                    <a:pt x="2429" y="416"/>
                  </a:lnTo>
                  <a:lnTo>
                    <a:pt x="2364" y="347"/>
                  </a:lnTo>
                  <a:lnTo>
                    <a:pt x="2324" y="368"/>
                  </a:lnTo>
                  <a:lnTo>
                    <a:pt x="2241" y="350"/>
                  </a:lnTo>
                  <a:lnTo>
                    <a:pt x="2184" y="341"/>
                  </a:lnTo>
                  <a:lnTo>
                    <a:pt x="2148" y="365"/>
                  </a:lnTo>
                  <a:lnTo>
                    <a:pt x="2117" y="338"/>
                  </a:lnTo>
                  <a:lnTo>
                    <a:pt x="2132" y="285"/>
                  </a:lnTo>
                  <a:lnTo>
                    <a:pt x="2078" y="272"/>
                  </a:lnTo>
                  <a:lnTo>
                    <a:pt x="2054" y="237"/>
                  </a:lnTo>
                  <a:lnTo>
                    <a:pt x="2001" y="254"/>
                  </a:lnTo>
                  <a:lnTo>
                    <a:pt x="1949" y="227"/>
                  </a:lnTo>
                  <a:lnTo>
                    <a:pt x="1886" y="231"/>
                  </a:lnTo>
                  <a:lnTo>
                    <a:pt x="1856" y="191"/>
                  </a:lnTo>
                  <a:lnTo>
                    <a:pt x="1833" y="129"/>
                  </a:lnTo>
                  <a:lnTo>
                    <a:pt x="1721" y="146"/>
                  </a:lnTo>
                  <a:lnTo>
                    <a:pt x="1629" y="100"/>
                  </a:lnTo>
                  <a:lnTo>
                    <a:pt x="1565" y="64"/>
                  </a:lnTo>
                  <a:lnTo>
                    <a:pt x="1501" y="0"/>
                  </a:lnTo>
                  <a:lnTo>
                    <a:pt x="1419" y="64"/>
                  </a:lnTo>
                  <a:lnTo>
                    <a:pt x="1163" y="146"/>
                  </a:lnTo>
                  <a:lnTo>
                    <a:pt x="1035" y="146"/>
                  </a:lnTo>
                  <a:lnTo>
                    <a:pt x="934" y="155"/>
                  </a:lnTo>
                  <a:lnTo>
                    <a:pt x="843" y="238"/>
                  </a:lnTo>
                  <a:lnTo>
                    <a:pt x="742" y="311"/>
                  </a:lnTo>
                  <a:lnTo>
                    <a:pt x="660" y="411"/>
                  </a:lnTo>
                  <a:lnTo>
                    <a:pt x="569" y="530"/>
                  </a:lnTo>
                  <a:lnTo>
                    <a:pt x="495" y="631"/>
                  </a:lnTo>
                  <a:lnTo>
                    <a:pt x="450" y="722"/>
                  </a:lnTo>
                  <a:lnTo>
                    <a:pt x="450" y="786"/>
                  </a:lnTo>
                  <a:lnTo>
                    <a:pt x="386" y="786"/>
                  </a:lnTo>
                  <a:lnTo>
                    <a:pt x="313" y="740"/>
                  </a:lnTo>
                  <a:lnTo>
                    <a:pt x="249" y="658"/>
                  </a:lnTo>
                  <a:lnTo>
                    <a:pt x="203" y="576"/>
                  </a:lnTo>
                  <a:lnTo>
                    <a:pt x="166" y="484"/>
                  </a:lnTo>
                  <a:lnTo>
                    <a:pt x="84" y="457"/>
                  </a:lnTo>
                  <a:lnTo>
                    <a:pt x="0" y="489"/>
                  </a:lnTo>
                  <a:lnTo>
                    <a:pt x="29" y="585"/>
                  </a:lnTo>
                  <a:lnTo>
                    <a:pt x="93" y="722"/>
                  </a:lnTo>
                  <a:lnTo>
                    <a:pt x="139" y="850"/>
                  </a:lnTo>
                  <a:lnTo>
                    <a:pt x="185" y="960"/>
                  </a:lnTo>
                  <a:lnTo>
                    <a:pt x="157" y="1070"/>
                  </a:lnTo>
                  <a:lnTo>
                    <a:pt x="175" y="1170"/>
                  </a:lnTo>
                  <a:lnTo>
                    <a:pt x="267" y="1252"/>
                  </a:lnTo>
                  <a:lnTo>
                    <a:pt x="358" y="1344"/>
                  </a:lnTo>
                  <a:lnTo>
                    <a:pt x="450" y="1390"/>
                  </a:lnTo>
                  <a:lnTo>
                    <a:pt x="578" y="1472"/>
                  </a:lnTo>
                  <a:lnTo>
                    <a:pt x="697" y="1545"/>
                  </a:lnTo>
                  <a:lnTo>
                    <a:pt x="797" y="1609"/>
                  </a:lnTo>
                  <a:lnTo>
                    <a:pt x="861" y="1728"/>
                  </a:lnTo>
                  <a:lnTo>
                    <a:pt x="908" y="183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K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24,68 %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3879545" y="3639344"/>
              <a:ext cx="2127250" cy="1544637"/>
            </a:xfrm>
            <a:custGeom>
              <a:avLst/>
              <a:gdLst/>
              <a:ahLst/>
              <a:cxnLst>
                <a:cxn ang="0">
                  <a:pos x="352" y="2261"/>
                </a:cxn>
                <a:cxn ang="0">
                  <a:pos x="672" y="2114"/>
                </a:cxn>
                <a:cxn ang="0">
                  <a:pos x="846" y="2050"/>
                </a:cxn>
                <a:cxn ang="0">
                  <a:pos x="1083" y="2014"/>
                </a:cxn>
                <a:cxn ang="0">
                  <a:pos x="1321" y="1995"/>
                </a:cxn>
                <a:cxn ang="0">
                  <a:pos x="1522" y="1831"/>
                </a:cxn>
                <a:cxn ang="0">
                  <a:pos x="1559" y="1703"/>
                </a:cxn>
                <a:cxn ang="0">
                  <a:pos x="1595" y="1429"/>
                </a:cxn>
                <a:cxn ang="0">
                  <a:pos x="1614" y="1173"/>
                </a:cxn>
                <a:cxn ang="0">
                  <a:pos x="1824" y="990"/>
                </a:cxn>
                <a:cxn ang="0">
                  <a:pos x="1815" y="633"/>
                </a:cxn>
                <a:cxn ang="0">
                  <a:pos x="1879" y="432"/>
                </a:cxn>
                <a:cxn ang="0">
                  <a:pos x="1848" y="164"/>
                </a:cxn>
                <a:cxn ang="0">
                  <a:pos x="2048" y="96"/>
                </a:cxn>
                <a:cxn ang="0">
                  <a:pos x="2184" y="32"/>
                </a:cxn>
                <a:cxn ang="0">
                  <a:pos x="2344" y="24"/>
                </a:cxn>
                <a:cxn ang="0">
                  <a:pos x="2702" y="112"/>
                </a:cxn>
                <a:cxn ang="0">
                  <a:pos x="2648" y="215"/>
                </a:cxn>
                <a:cxn ang="0">
                  <a:pos x="2735" y="434"/>
                </a:cxn>
                <a:cxn ang="0">
                  <a:pos x="2760" y="751"/>
                </a:cxn>
                <a:cxn ang="0">
                  <a:pos x="2936" y="800"/>
                </a:cxn>
                <a:cxn ang="0">
                  <a:pos x="2897" y="518"/>
                </a:cxn>
                <a:cxn ang="0">
                  <a:pos x="3090" y="535"/>
                </a:cxn>
                <a:cxn ang="0">
                  <a:pos x="3317" y="800"/>
                </a:cxn>
                <a:cxn ang="0">
                  <a:pos x="3473" y="992"/>
                </a:cxn>
                <a:cxn ang="0">
                  <a:pos x="3520" y="1384"/>
                </a:cxn>
                <a:cxn ang="0">
                  <a:pos x="3632" y="1496"/>
                </a:cxn>
                <a:cxn ang="0">
                  <a:pos x="3536" y="1760"/>
                </a:cxn>
                <a:cxn ang="0">
                  <a:pos x="3568" y="1872"/>
                </a:cxn>
                <a:cxn ang="0">
                  <a:pos x="3784" y="1992"/>
                </a:cxn>
                <a:cxn ang="0">
                  <a:pos x="3968" y="2032"/>
                </a:cxn>
                <a:cxn ang="0">
                  <a:pos x="4120" y="2208"/>
                </a:cxn>
                <a:cxn ang="0">
                  <a:pos x="4272" y="2256"/>
                </a:cxn>
                <a:cxn ang="0">
                  <a:pos x="4632" y="2566"/>
                </a:cxn>
                <a:cxn ang="0">
                  <a:pos x="4368" y="2704"/>
                </a:cxn>
                <a:cxn ang="0">
                  <a:pos x="4112" y="2656"/>
                </a:cxn>
                <a:cxn ang="0">
                  <a:pos x="3800" y="2672"/>
                </a:cxn>
                <a:cxn ang="0">
                  <a:pos x="3472" y="2632"/>
                </a:cxn>
                <a:cxn ang="0">
                  <a:pos x="3288" y="2824"/>
                </a:cxn>
                <a:cxn ang="0">
                  <a:pos x="3120" y="3088"/>
                </a:cxn>
                <a:cxn ang="0">
                  <a:pos x="3040" y="3360"/>
                </a:cxn>
                <a:cxn ang="0">
                  <a:pos x="2888" y="3016"/>
                </a:cxn>
                <a:cxn ang="0">
                  <a:pos x="2536" y="2984"/>
                </a:cxn>
                <a:cxn ang="0">
                  <a:pos x="2232" y="2744"/>
                </a:cxn>
                <a:cxn ang="0">
                  <a:pos x="1912" y="2832"/>
                </a:cxn>
                <a:cxn ang="0">
                  <a:pos x="1680" y="2992"/>
                </a:cxn>
                <a:cxn ang="0">
                  <a:pos x="1168" y="2944"/>
                </a:cxn>
                <a:cxn ang="0">
                  <a:pos x="680" y="2576"/>
                </a:cxn>
                <a:cxn ang="0">
                  <a:pos x="240" y="2512"/>
                </a:cxn>
                <a:cxn ang="0">
                  <a:pos x="96" y="2312"/>
                </a:cxn>
              </a:cxnLst>
              <a:rect l="0" t="0" r="r" b="b"/>
              <a:pathLst>
                <a:path w="4632" h="3360">
                  <a:moveTo>
                    <a:pt x="156" y="2288"/>
                  </a:moveTo>
                  <a:lnTo>
                    <a:pt x="270" y="2315"/>
                  </a:lnTo>
                  <a:lnTo>
                    <a:pt x="352" y="2261"/>
                  </a:lnTo>
                  <a:lnTo>
                    <a:pt x="471" y="2251"/>
                  </a:lnTo>
                  <a:lnTo>
                    <a:pt x="544" y="2151"/>
                  </a:lnTo>
                  <a:lnTo>
                    <a:pt x="672" y="2114"/>
                  </a:lnTo>
                  <a:lnTo>
                    <a:pt x="763" y="2087"/>
                  </a:lnTo>
                  <a:lnTo>
                    <a:pt x="800" y="1995"/>
                  </a:lnTo>
                  <a:lnTo>
                    <a:pt x="846" y="2050"/>
                  </a:lnTo>
                  <a:lnTo>
                    <a:pt x="901" y="1968"/>
                  </a:lnTo>
                  <a:lnTo>
                    <a:pt x="974" y="2014"/>
                  </a:lnTo>
                  <a:lnTo>
                    <a:pt x="1083" y="2014"/>
                  </a:lnTo>
                  <a:lnTo>
                    <a:pt x="1166" y="1986"/>
                  </a:lnTo>
                  <a:lnTo>
                    <a:pt x="1230" y="2023"/>
                  </a:lnTo>
                  <a:lnTo>
                    <a:pt x="1321" y="1995"/>
                  </a:lnTo>
                  <a:lnTo>
                    <a:pt x="1403" y="1904"/>
                  </a:lnTo>
                  <a:lnTo>
                    <a:pt x="1513" y="1922"/>
                  </a:lnTo>
                  <a:lnTo>
                    <a:pt x="1522" y="1831"/>
                  </a:lnTo>
                  <a:lnTo>
                    <a:pt x="1632" y="1758"/>
                  </a:lnTo>
                  <a:lnTo>
                    <a:pt x="1605" y="1685"/>
                  </a:lnTo>
                  <a:lnTo>
                    <a:pt x="1559" y="1703"/>
                  </a:lnTo>
                  <a:lnTo>
                    <a:pt x="1568" y="1593"/>
                  </a:lnTo>
                  <a:lnTo>
                    <a:pt x="1623" y="1529"/>
                  </a:lnTo>
                  <a:lnTo>
                    <a:pt x="1595" y="1429"/>
                  </a:lnTo>
                  <a:lnTo>
                    <a:pt x="1541" y="1346"/>
                  </a:lnTo>
                  <a:lnTo>
                    <a:pt x="1641" y="1282"/>
                  </a:lnTo>
                  <a:lnTo>
                    <a:pt x="1614" y="1173"/>
                  </a:lnTo>
                  <a:lnTo>
                    <a:pt x="1641" y="1081"/>
                  </a:lnTo>
                  <a:lnTo>
                    <a:pt x="1723" y="1026"/>
                  </a:lnTo>
                  <a:lnTo>
                    <a:pt x="1824" y="990"/>
                  </a:lnTo>
                  <a:lnTo>
                    <a:pt x="1842" y="926"/>
                  </a:lnTo>
                  <a:lnTo>
                    <a:pt x="1842" y="779"/>
                  </a:lnTo>
                  <a:lnTo>
                    <a:pt x="1815" y="633"/>
                  </a:lnTo>
                  <a:lnTo>
                    <a:pt x="1870" y="560"/>
                  </a:lnTo>
                  <a:lnTo>
                    <a:pt x="1797" y="496"/>
                  </a:lnTo>
                  <a:lnTo>
                    <a:pt x="1879" y="432"/>
                  </a:lnTo>
                  <a:lnTo>
                    <a:pt x="1888" y="350"/>
                  </a:lnTo>
                  <a:lnTo>
                    <a:pt x="1824" y="258"/>
                  </a:lnTo>
                  <a:lnTo>
                    <a:pt x="1848" y="164"/>
                  </a:lnTo>
                  <a:lnTo>
                    <a:pt x="1928" y="120"/>
                  </a:lnTo>
                  <a:lnTo>
                    <a:pt x="1992" y="136"/>
                  </a:lnTo>
                  <a:lnTo>
                    <a:pt x="2048" y="96"/>
                  </a:lnTo>
                  <a:lnTo>
                    <a:pt x="2088" y="144"/>
                  </a:lnTo>
                  <a:lnTo>
                    <a:pt x="2160" y="112"/>
                  </a:lnTo>
                  <a:lnTo>
                    <a:pt x="2184" y="32"/>
                  </a:lnTo>
                  <a:lnTo>
                    <a:pt x="2232" y="0"/>
                  </a:lnTo>
                  <a:lnTo>
                    <a:pt x="2272" y="48"/>
                  </a:lnTo>
                  <a:lnTo>
                    <a:pt x="2344" y="24"/>
                  </a:lnTo>
                  <a:lnTo>
                    <a:pt x="2464" y="16"/>
                  </a:lnTo>
                  <a:lnTo>
                    <a:pt x="2560" y="64"/>
                  </a:lnTo>
                  <a:lnTo>
                    <a:pt x="2702" y="112"/>
                  </a:lnTo>
                  <a:lnTo>
                    <a:pt x="2727" y="89"/>
                  </a:lnTo>
                  <a:lnTo>
                    <a:pt x="2744" y="206"/>
                  </a:lnTo>
                  <a:lnTo>
                    <a:pt x="2648" y="215"/>
                  </a:lnTo>
                  <a:lnTo>
                    <a:pt x="2634" y="335"/>
                  </a:lnTo>
                  <a:lnTo>
                    <a:pt x="2766" y="323"/>
                  </a:lnTo>
                  <a:lnTo>
                    <a:pt x="2735" y="434"/>
                  </a:lnTo>
                  <a:lnTo>
                    <a:pt x="2738" y="592"/>
                  </a:lnTo>
                  <a:lnTo>
                    <a:pt x="2799" y="673"/>
                  </a:lnTo>
                  <a:lnTo>
                    <a:pt x="2760" y="751"/>
                  </a:lnTo>
                  <a:lnTo>
                    <a:pt x="2849" y="824"/>
                  </a:lnTo>
                  <a:lnTo>
                    <a:pt x="2894" y="818"/>
                  </a:lnTo>
                  <a:lnTo>
                    <a:pt x="2936" y="800"/>
                  </a:lnTo>
                  <a:lnTo>
                    <a:pt x="2975" y="722"/>
                  </a:lnTo>
                  <a:lnTo>
                    <a:pt x="2922" y="628"/>
                  </a:lnTo>
                  <a:lnTo>
                    <a:pt x="2897" y="518"/>
                  </a:lnTo>
                  <a:lnTo>
                    <a:pt x="2964" y="479"/>
                  </a:lnTo>
                  <a:lnTo>
                    <a:pt x="3023" y="481"/>
                  </a:lnTo>
                  <a:lnTo>
                    <a:pt x="3090" y="535"/>
                  </a:lnTo>
                  <a:lnTo>
                    <a:pt x="3230" y="793"/>
                  </a:lnTo>
                  <a:lnTo>
                    <a:pt x="3272" y="746"/>
                  </a:lnTo>
                  <a:lnTo>
                    <a:pt x="3317" y="800"/>
                  </a:lnTo>
                  <a:lnTo>
                    <a:pt x="3266" y="871"/>
                  </a:lnTo>
                  <a:lnTo>
                    <a:pt x="3329" y="943"/>
                  </a:lnTo>
                  <a:lnTo>
                    <a:pt x="3473" y="992"/>
                  </a:lnTo>
                  <a:lnTo>
                    <a:pt x="3566" y="1135"/>
                  </a:lnTo>
                  <a:lnTo>
                    <a:pt x="3488" y="1264"/>
                  </a:lnTo>
                  <a:lnTo>
                    <a:pt x="3520" y="1384"/>
                  </a:lnTo>
                  <a:lnTo>
                    <a:pt x="3528" y="1512"/>
                  </a:lnTo>
                  <a:lnTo>
                    <a:pt x="3584" y="1536"/>
                  </a:lnTo>
                  <a:lnTo>
                    <a:pt x="3632" y="1496"/>
                  </a:lnTo>
                  <a:lnTo>
                    <a:pt x="3648" y="1600"/>
                  </a:lnTo>
                  <a:lnTo>
                    <a:pt x="3544" y="1664"/>
                  </a:lnTo>
                  <a:lnTo>
                    <a:pt x="3536" y="1760"/>
                  </a:lnTo>
                  <a:lnTo>
                    <a:pt x="3432" y="1792"/>
                  </a:lnTo>
                  <a:lnTo>
                    <a:pt x="3456" y="1872"/>
                  </a:lnTo>
                  <a:lnTo>
                    <a:pt x="3568" y="1872"/>
                  </a:lnTo>
                  <a:lnTo>
                    <a:pt x="3672" y="1864"/>
                  </a:lnTo>
                  <a:lnTo>
                    <a:pt x="3696" y="2000"/>
                  </a:lnTo>
                  <a:lnTo>
                    <a:pt x="3784" y="1992"/>
                  </a:lnTo>
                  <a:lnTo>
                    <a:pt x="3856" y="2032"/>
                  </a:lnTo>
                  <a:lnTo>
                    <a:pt x="3904" y="2016"/>
                  </a:lnTo>
                  <a:lnTo>
                    <a:pt x="3968" y="2032"/>
                  </a:lnTo>
                  <a:lnTo>
                    <a:pt x="4008" y="2144"/>
                  </a:lnTo>
                  <a:lnTo>
                    <a:pt x="4120" y="2128"/>
                  </a:lnTo>
                  <a:lnTo>
                    <a:pt x="4120" y="2208"/>
                  </a:lnTo>
                  <a:lnTo>
                    <a:pt x="4168" y="2264"/>
                  </a:lnTo>
                  <a:lnTo>
                    <a:pt x="4192" y="2360"/>
                  </a:lnTo>
                  <a:lnTo>
                    <a:pt x="4272" y="2256"/>
                  </a:lnTo>
                  <a:lnTo>
                    <a:pt x="4376" y="2248"/>
                  </a:lnTo>
                  <a:lnTo>
                    <a:pt x="4472" y="2376"/>
                  </a:lnTo>
                  <a:lnTo>
                    <a:pt x="4632" y="2566"/>
                  </a:lnTo>
                  <a:lnTo>
                    <a:pt x="4592" y="2600"/>
                  </a:lnTo>
                  <a:lnTo>
                    <a:pt x="4480" y="2672"/>
                  </a:lnTo>
                  <a:lnTo>
                    <a:pt x="4368" y="2704"/>
                  </a:lnTo>
                  <a:lnTo>
                    <a:pt x="4272" y="2720"/>
                  </a:lnTo>
                  <a:lnTo>
                    <a:pt x="4200" y="2664"/>
                  </a:lnTo>
                  <a:lnTo>
                    <a:pt x="4112" y="2656"/>
                  </a:lnTo>
                  <a:lnTo>
                    <a:pt x="4010" y="2708"/>
                  </a:lnTo>
                  <a:lnTo>
                    <a:pt x="3888" y="2736"/>
                  </a:lnTo>
                  <a:lnTo>
                    <a:pt x="3800" y="2672"/>
                  </a:lnTo>
                  <a:lnTo>
                    <a:pt x="3696" y="2616"/>
                  </a:lnTo>
                  <a:lnTo>
                    <a:pt x="3600" y="2584"/>
                  </a:lnTo>
                  <a:lnTo>
                    <a:pt x="3472" y="2632"/>
                  </a:lnTo>
                  <a:lnTo>
                    <a:pt x="3392" y="2680"/>
                  </a:lnTo>
                  <a:lnTo>
                    <a:pt x="3328" y="2768"/>
                  </a:lnTo>
                  <a:lnTo>
                    <a:pt x="3288" y="2824"/>
                  </a:lnTo>
                  <a:lnTo>
                    <a:pt x="3208" y="2888"/>
                  </a:lnTo>
                  <a:lnTo>
                    <a:pt x="3144" y="2984"/>
                  </a:lnTo>
                  <a:lnTo>
                    <a:pt x="3120" y="3088"/>
                  </a:lnTo>
                  <a:lnTo>
                    <a:pt x="3064" y="3160"/>
                  </a:lnTo>
                  <a:lnTo>
                    <a:pt x="3072" y="3240"/>
                  </a:lnTo>
                  <a:lnTo>
                    <a:pt x="3040" y="3360"/>
                  </a:lnTo>
                  <a:lnTo>
                    <a:pt x="2984" y="3232"/>
                  </a:lnTo>
                  <a:lnTo>
                    <a:pt x="2968" y="3112"/>
                  </a:lnTo>
                  <a:lnTo>
                    <a:pt x="2888" y="3016"/>
                  </a:lnTo>
                  <a:lnTo>
                    <a:pt x="2808" y="3056"/>
                  </a:lnTo>
                  <a:lnTo>
                    <a:pt x="2672" y="3040"/>
                  </a:lnTo>
                  <a:lnTo>
                    <a:pt x="2536" y="2984"/>
                  </a:lnTo>
                  <a:lnTo>
                    <a:pt x="2472" y="2896"/>
                  </a:lnTo>
                  <a:lnTo>
                    <a:pt x="2384" y="2808"/>
                  </a:lnTo>
                  <a:lnTo>
                    <a:pt x="2232" y="2744"/>
                  </a:lnTo>
                  <a:lnTo>
                    <a:pt x="2112" y="2728"/>
                  </a:lnTo>
                  <a:lnTo>
                    <a:pt x="1992" y="2744"/>
                  </a:lnTo>
                  <a:lnTo>
                    <a:pt x="1912" y="2832"/>
                  </a:lnTo>
                  <a:lnTo>
                    <a:pt x="1896" y="2904"/>
                  </a:lnTo>
                  <a:lnTo>
                    <a:pt x="1848" y="2968"/>
                  </a:lnTo>
                  <a:lnTo>
                    <a:pt x="1680" y="2992"/>
                  </a:lnTo>
                  <a:lnTo>
                    <a:pt x="1536" y="2976"/>
                  </a:lnTo>
                  <a:lnTo>
                    <a:pt x="1312" y="2968"/>
                  </a:lnTo>
                  <a:lnTo>
                    <a:pt x="1168" y="2944"/>
                  </a:lnTo>
                  <a:lnTo>
                    <a:pt x="1040" y="2856"/>
                  </a:lnTo>
                  <a:lnTo>
                    <a:pt x="856" y="2712"/>
                  </a:lnTo>
                  <a:lnTo>
                    <a:pt x="680" y="2576"/>
                  </a:lnTo>
                  <a:lnTo>
                    <a:pt x="488" y="2592"/>
                  </a:lnTo>
                  <a:lnTo>
                    <a:pt x="312" y="2576"/>
                  </a:lnTo>
                  <a:lnTo>
                    <a:pt x="240" y="2512"/>
                  </a:lnTo>
                  <a:lnTo>
                    <a:pt x="112" y="2448"/>
                  </a:lnTo>
                  <a:lnTo>
                    <a:pt x="0" y="2376"/>
                  </a:lnTo>
                  <a:lnTo>
                    <a:pt x="96" y="2312"/>
                  </a:lnTo>
                  <a:lnTo>
                    <a:pt x="156" y="228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B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21,26 %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3735388" y="2778125"/>
              <a:ext cx="1470025" cy="938212"/>
            </a:xfrm>
            <a:custGeom>
              <a:avLst/>
              <a:gdLst/>
              <a:ahLst/>
              <a:cxnLst>
                <a:cxn ang="0">
                  <a:pos x="192" y="346"/>
                </a:cxn>
                <a:cxn ang="0">
                  <a:pos x="284" y="319"/>
                </a:cxn>
                <a:cxn ang="0">
                  <a:pos x="366" y="255"/>
                </a:cxn>
                <a:cxn ang="0">
                  <a:pos x="522" y="264"/>
                </a:cxn>
                <a:cxn ang="0">
                  <a:pos x="723" y="255"/>
                </a:cxn>
                <a:cxn ang="0">
                  <a:pos x="869" y="136"/>
                </a:cxn>
                <a:cxn ang="0">
                  <a:pos x="896" y="264"/>
                </a:cxn>
                <a:cxn ang="0">
                  <a:pos x="1052" y="237"/>
                </a:cxn>
                <a:cxn ang="0">
                  <a:pos x="1207" y="154"/>
                </a:cxn>
                <a:cxn ang="0">
                  <a:pos x="1326" y="328"/>
                </a:cxn>
                <a:cxn ang="0">
                  <a:pos x="1472" y="383"/>
                </a:cxn>
                <a:cxn ang="0">
                  <a:pos x="1610" y="502"/>
                </a:cxn>
                <a:cxn ang="0">
                  <a:pos x="1728" y="547"/>
                </a:cxn>
                <a:cxn ang="0">
                  <a:pos x="1893" y="575"/>
                </a:cxn>
                <a:cxn ang="0">
                  <a:pos x="1984" y="474"/>
                </a:cxn>
                <a:cxn ang="0">
                  <a:pos x="2076" y="337"/>
                </a:cxn>
                <a:cxn ang="0">
                  <a:pos x="2240" y="255"/>
                </a:cxn>
                <a:cxn ang="0">
                  <a:pos x="2359" y="136"/>
                </a:cxn>
                <a:cxn ang="0">
                  <a:pos x="2551" y="173"/>
                </a:cxn>
                <a:cxn ang="0">
                  <a:pos x="2679" y="301"/>
                </a:cxn>
                <a:cxn ang="0">
                  <a:pos x="2844" y="346"/>
                </a:cxn>
                <a:cxn ang="0">
                  <a:pos x="2981" y="237"/>
                </a:cxn>
                <a:cxn ang="0">
                  <a:pos x="3132" y="0"/>
                </a:cxn>
                <a:cxn ang="0">
                  <a:pos x="3120" y="163"/>
                </a:cxn>
                <a:cxn ang="0">
                  <a:pos x="3037" y="298"/>
                </a:cxn>
                <a:cxn ang="0">
                  <a:pos x="3030" y="442"/>
                </a:cxn>
                <a:cxn ang="0">
                  <a:pos x="3006" y="592"/>
                </a:cxn>
                <a:cxn ang="0">
                  <a:pos x="2854" y="682"/>
                </a:cxn>
                <a:cxn ang="0">
                  <a:pos x="2893" y="846"/>
                </a:cxn>
                <a:cxn ang="0">
                  <a:pos x="2947" y="1003"/>
                </a:cxn>
                <a:cxn ang="0">
                  <a:pos x="2923" y="1128"/>
                </a:cxn>
                <a:cxn ang="0">
                  <a:pos x="2956" y="1263"/>
                </a:cxn>
                <a:cxn ang="0">
                  <a:pos x="3021" y="1449"/>
                </a:cxn>
                <a:cxn ang="0">
                  <a:pos x="3036" y="1558"/>
                </a:cxn>
                <a:cxn ang="0">
                  <a:pos x="3126" y="1770"/>
                </a:cxn>
                <a:cxn ang="0">
                  <a:pos x="3054" y="1900"/>
                </a:cxn>
                <a:cxn ang="0">
                  <a:pos x="3024" y="1992"/>
                </a:cxn>
                <a:cxn ang="0">
                  <a:pos x="2791" y="1894"/>
                </a:cxn>
                <a:cxn ang="0">
                  <a:pos x="2598" y="1926"/>
                </a:cxn>
                <a:cxn ang="0">
                  <a:pos x="2508" y="1915"/>
                </a:cxn>
                <a:cxn ang="0">
                  <a:pos x="2410" y="2023"/>
                </a:cxn>
                <a:cxn ang="0">
                  <a:pos x="2314" y="2016"/>
                </a:cxn>
                <a:cxn ang="0">
                  <a:pos x="2173" y="2043"/>
                </a:cxn>
                <a:cxn ang="0">
                  <a:pos x="2019" y="1920"/>
                </a:cxn>
                <a:cxn ang="0">
                  <a:pos x="1917" y="1903"/>
                </a:cxn>
                <a:cxn ang="0">
                  <a:pos x="1819" y="1774"/>
                </a:cxn>
                <a:cxn ang="0">
                  <a:pos x="1669" y="1729"/>
                </a:cxn>
                <a:cxn ang="0">
                  <a:pos x="1555" y="1711"/>
                </a:cxn>
                <a:cxn ang="0">
                  <a:pos x="1347" y="1608"/>
                </a:cxn>
                <a:cxn ang="0">
                  <a:pos x="1251" y="1575"/>
                </a:cxn>
                <a:cxn ang="0">
                  <a:pos x="1212" y="1705"/>
                </a:cxn>
                <a:cxn ang="0">
                  <a:pos x="1077" y="1711"/>
                </a:cxn>
                <a:cxn ang="0">
                  <a:pos x="1029" y="1570"/>
                </a:cxn>
                <a:cxn ang="0">
                  <a:pos x="859" y="1528"/>
                </a:cxn>
                <a:cxn ang="0">
                  <a:pos x="747" y="1447"/>
                </a:cxn>
                <a:cxn ang="0">
                  <a:pos x="532" y="1314"/>
                </a:cxn>
                <a:cxn ang="0">
                  <a:pos x="261" y="1152"/>
                </a:cxn>
                <a:cxn ang="0">
                  <a:pos x="320" y="977"/>
                </a:cxn>
                <a:cxn ang="0">
                  <a:pos x="357" y="831"/>
                </a:cxn>
                <a:cxn ang="0">
                  <a:pos x="211" y="630"/>
                </a:cxn>
                <a:cxn ang="0">
                  <a:pos x="28" y="621"/>
                </a:cxn>
                <a:cxn ang="0">
                  <a:pos x="74" y="465"/>
                </a:cxn>
                <a:cxn ang="0">
                  <a:pos x="138" y="319"/>
                </a:cxn>
              </a:cxnLst>
              <a:rect l="0" t="0" r="r" b="b"/>
              <a:pathLst>
                <a:path w="3198" h="2043">
                  <a:moveTo>
                    <a:pt x="138" y="319"/>
                  </a:moveTo>
                  <a:lnTo>
                    <a:pt x="192" y="346"/>
                  </a:lnTo>
                  <a:lnTo>
                    <a:pt x="238" y="346"/>
                  </a:lnTo>
                  <a:lnTo>
                    <a:pt x="284" y="319"/>
                  </a:lnTo>
                  <a:lnTo>
                    <a:pt x="275" y="255"/>
                  </a:lnTo>
                  <a:lnTo>
                    <a:pt x="366" y="255"/>
                  </a:lnTo>
                  <a:lnTo>
                    <a:pt x="448" y="255"/>
                  </a:lnTo>
                  <a:lnTo>
                    <a:pt x="522" y="264"/>
                  </a:lnTo>
                  <a:lnTo>
                    <a:pt x="622" y="282"/>
                  </a:lnTo>
                  <a:lnTo>
                    <a:pt x="723" y="255"/>
                  </a:lnTo>
                  <a:lnTo>
                    <a:pt x="759" y="136"/>
                  </a:lnTo>
                  <a:lnTo>
                    <a:pt x="869" y="136"/>
                  </a:lnTo>
                  <a:lnTo>
                    <a:pt x="896" y="191"/>
                  </a:lnTo>
                  <a:lnTo>
                    <a:pt x="896" y="264"/>
                  </a:lnTo>
                  <a:lnTo>
                    <a:pt x="970" y="237"/>
                  </a:lnTo>
                  <a:lnTo>
                    <a:pt x="1052" y="237"/>
                  </a:lnTo>
                  <a:lnTo>
                    <a:pt x="1116" y="145"/>
                  </a:lnTo>
                  <a:lnTo>
                    <a:pt x="1207" y="154"/>
                  </a:lnTo>
                  <a:lnTo>
                    <a:pt x="1290" y="218"/>
                  </a:lnTo>
                  <a:lnTo>
                    <a:pt x="1326" y="328"/>
                  </a:lnTo>
                  <a:lnTo>
                    <a:pt x="1408" y="337"/>
                  </a:lnTo>
                  <a:lnTo>
                    <a:pt x="1472" y="383"/>
                  </a:lnTo>
                  <a:lnTo>
                    <a:pt x="1546" y="456"/>
                  </a:lnTo>
                  <a:lnTo>
                    <a:pt x="1610" y="502"/>
                  </a:lnTo>
                  <a:lnTo>
                    <a:pt x="1664" y="547"/>
                  </a:lnTo>
                  <a:lnTo>
                    <a:pt x="1728" y="547"/>
                  </a:lnTo>
                  <a:lnTo>
                    <a:pt x="1820" y="511"/>
                  </a:lnTo>
                  <a:lnTo>
                    <a:pt x="1893" y="575"/>
                  </a:lnTo>
                  <a:lnTo>
                    <a:pt x="2039" y="538"/>
                  </a:lnTo>
                  <a:lnTo>
                    <a:pt x="1984" y="474"/>
                  </a:lnTo>
                  <a:lnTo>
                    <a:pt x="2030" y="419"/>
                  </a:lnTo>
                  <a:lnTo>
                    <a:pt x="2076" y="337"/>
                  </a:lnTo>
                  <a:lnTo>
                    <a:pt x="2158" y="291"/>
                  </a:lnTo>
                  <a:lnTo>
                    <a:pt x="2240" y="255"/>
                  </a:lnTo>
                  <a:lnTo>
                    <a:pt x="2323" y="182"/>
                  </a:lnTo>
                  <a:lnTo>
                    <a:pt x="2359" y="136"/>
                  </a:lnTo>
                  <a:lnTo>
                    <a:pt x="2451" y="200"/>
                  </a:lnTo>
                  <a:lnTo>
                    <a:pt x="2551" y="173"/>
                  </a:lnTo>
                  <a:lnTo>
                    <a:pt x="2643" y="246"/>
                  </a:lnTo>
                  <a:lnTo>
                    <a:pt x="2679" y="301"/>
                  </a:lnTo>
                  <a:lnTo>
                    <a:pt x="2762" y="346"/>
                  </a:lnTo>
                  <a:lnTo>
                    <a:pt x="2844" y="346"/>
                  </a:lnTo>
                  <a:lnTo>
                    <a:pt x="2908" y="255"/>
                  </a:lnTo>
                  <a:lnTo>
                    <a:pt x="2981" y="237"/>
                  </a:lnTo>
                  <a:lnTo>
                    <a:pt x="3008" y="118"/>
                  </a:lnTo>
                  <a:lnTo>
                    <a:pt x="3132" y="0"/>
                  </a:lnTo>
                  <a:lnTo>
                    <a:pt x="3198" y="36"/>
                  </a:lnTo>
                  <a:lnTo>
                    <a:pt x="3120" y="163"/>
                  </a:lnTo>
                  <a:lnTo>
                    <a:pt x="3102" y="279"/>
                  </a:lnTo>
                  <a:lnTo>
                    <a:pt x="3037" y="298"/>
                  </a:lnTo>
                  <a:lnTo>
                    <a:pt x="3084" y="366"/>
                  </a:lnTo>
                  <a:lnTo>
                    <a:pt x="3030" y="442"/>
                  </a:lnTo>
                  <a:lnTo>
                    <a:pt x="3084" y="522"/>
                  </a:lnTo>
                  <a:lnTo>
                    <a:pt x="3006" y="592"/>
                  </a:lnTo>
                  <a:lnTo>
                    <a:pt x="2959" y="661"/>
                  </a:lnTo>
                  <a:lnTo>
                    <a:pt x="2854" y="682"/>
                  </a:lnTo>
                  <a:lnTo>
                    <a:pt x="2916" y="774"/>
                  </a:lnTo>
                  <a:lnTo>
                    <a:pt x="2893" y="846"/>
                  </a:lnTo>
                  <a:lnTo>
                    <a:pt x="2935" y="889"/>
                  </a:lnTo>
                  <a:lnTo>
                    <a:pt x="2947" y="1003"/>
                  </a:lnTo>
                  <a:lnTo>
                    <a:pt x="2973" y="1095"/>
                  </a:lnTo>
                  <a:lnTo>
                    <a:pt x="2923" y="1128"/>
                  </a:lnTo>
                  <a:lnTo>
                    <a:pt x="2910" y="1215"/>
                  </a:lnTo>
                  <a:lnTo>
                    <a:pt x="2956" y="1263"/>
                  </a:lnTo>
                  <a:lnTo>
                    <a:pt x="2979" y="1359"/>
                  </a:lnTo>
                  <a:lnTo>
                    <a:pt x="3021" y="1449"/>
                  </a:lnTo>
                  <a:lnTo>
                    <a:pt x="3060" y="1497"/>
                  </a:lnTo>
                  <a:lnTo>
                    <a:pt x="3036" y="1558"/>
                  </a:lnTo>
                  <a:lnTo>
                    <a:pt x="3136" y="1576"/>
                  </a:lnTo>
                  <a:lnTo>
                    <a:pt x="3126" y="1770"/>
                  </a:lnTo>
                  <a:lnTo>
                    <a:pt x="3052" y="1806"/>
                  </a:lnTo>
                  <a:lnTo>
                    <a:pt x="3054" y="1900"/>
                  </a:lnTo>
                  <a:lnTo>
                    <a:pt x="3051" y="1969"/>
                  </a:lnTo>
                  <a:lnTo>
                    <a:pt x="3024" y="1992"/>
                  </a:lnTo>
                  <a:lnTo>
                    <a:pt x="2878" y="1942"/>
                  </a:lnTo>
                  <a:lnTo>
                    <a:pt x="2791" y="1894"/>
                  </a:lnTo>
                  <a:lnTo>
                    <a:pt x="2670" y="1906"/>
                  </a:lnTo>
                  <a:lnTo>
                    <a:pt x="2598" y="1926"/>
                  </a:lnTo>
                  <a:lnTo>
                    <a:pt x="2556" y="1882"/>
                  </a:lnTo>
                  <a:lnTo>
                    <a:pt x="2508" y="1915"/>
                  </a:lnTo>
                  <a:lnTo>
                    <a:pt x="2484" y="1992"/>
                  </a:lnTo>
                  <a:lnTo>
                    <a:pt x="2410" y="2023"/>
                  </a:lnTo>
                  <a:lnTo>
                    <a:pt x="2376" y="1977"/>
                  </a:lnTo>
                  <a:lnTo>
                    <a:pt x="2314" y="2016"/>
                  </a:lnTo>
                  <a:lnTo>
                    <a:pt x="2257" y="2001"/>
                  </a:lnTo>
                  <a:lnTo>
                    <a:pt x="2173" y="2043"/>
                  </a:lnTo>
                  <a:lnTo>
                    <a:pt x="2091" y="1959"/>
                  </a:lnTo>
                  <a:lnTo>
                    <a:pt x="2019" y="1920"/>
                  </a:lnTo>
                  <a:lnTo>
                    <a:pt x="1972" y="1944"/>
                  </a:lnTo>
                  <a:lnTo>
                    <a:pt x="1917" y="1903"/>
                  </a:lnTo>
                  <a:lnTo>
                    <a:pt x="1870" y="1825"/>
                  </a:lnTo>
                  <a:lnTo>
                    <a:pt x="1819" y="1774"/>
                  </a:lnTo>
                  <a:lnTo>
                    <a:pt x="1747" y="1737"/>
                  </a:lnTo>
                  <a:lnTo>
                    <a:pt x="1669" y="1729"/>
                  </a:lnTo>
                  <a:lnTo>
                    <a:pt x="1621" y="1689"/>
                  </a:lnTo>
                  <a:lnTo>
                    <a:pt x="1555" y="1711"/>
                  </a:lnTo>
                  <a:lnTo>
                    <a:pt x="1494" y="1623"/>
                  </a:lnTo>
                  <a:lnTo>
                    <a:pt x="1347" y="1608"/>
                  </a:lnTo>
                  <a:lnTo>
                    <a:pt x="1342" y="1513"/>
                  </a:lnTo>
                  <a:lnTo>
                    <a:pt x="1251" y="1575"/>
                  </a:lnTo>
                  <a:lnTo>
                    <a:pt x="1275" y="1665"/>
                  </a:lnTo>
                  <a:lnTo>
                    <a:pt x="1212" y="1705"/>
                  </a:lnTo>
                  <a:lnTo>
                    <a:pt x="1140" y="1666"/>
                  </a:lnTo>
                  <a:lnTo>
                    <a:pt x="1077" y="1711"/>
                  </a:lnTo>
                  <a:lnTo>
                    <a:pt x="1038" y="1650"/>
                  </a:lnTo>
                  <a:lnTo>
                    <a:pt x="1029" y="1570"/>
                  </a:lnTo>
                  <a:lnTo>
                    <a:pt x="937" y="1552"/>
                  </a:lnTo>
                  <a:lnTo>
                    <a:pt x="859" y="1528"/>
                  </a:lnTo>
                  <a:lnTo>
                    <a:pt x="831" y="1455"/>
                  </a:lnTo>
                  <a:lnTo>
                    <a:pt x="747" y="1447"/>
                  </a:lnTo>
                  <a:lnTo>
                    <a:pt x="700" y="1383"/>
                  </a:lnTo>
                  <a:lnTo>
                    <a:pt x="532" y="1314"/>
                  </a:lnTo>
                  <a:lnTo>
                    <a:pt x="451" y="1344"/>
                  </a:lnTo>
                  <a:lnTo>
                    <a:pt x="261" y="1152"/>
                  </a:lnTo>
                  <a:lnTo>
                    <a:pt x="256" y="1023"/>
                  </a:lnTo>
                  <a:lnTo>
                    <a:pt x="320" y="977"/>
                  </a:lnTo>
                  <a:lnTo>
                    <a:pt x="339" y="886"/>
                  </a:lnTo>
                  <a:lnTo>
                    <a:pt x="357" y="831"/>
                  </a:lnTo>
                  <a:lnTo>
                    <a:pt x="192" y="739"/>
                  </a:lnTo>
                  <a:lnTo>
                    <a:pt x="211" y="630"/>
                  </a:lnTo>
                  <a:lnTo>
                    <a:pt x="101" y="639"/>
                  </a:lnTo>
                  <a:lnTo>
                    <a:pt x="28" y="621"/>
                  </a:lnTo>
                  <a:lnTo>
                    <a:pt x="0" y="538"/>
                  </a:lnTo>
                  <a:lnTo>
                    <a:pt x="74" y="465"/>
                  </a:lnTo>
                  <a:lnTo>
                    <a:pt x="64" y="328"/>
                  </a:lnTo>
                  <a:lnTo>
                    <a:pt x="138" y="319"/>
                  </a:lnTo>
                  <a:close/>
                </a:path>
              </a:pathLst>
            </a:custGeom>
            <a:solidFill>
              <a:srgbClr val="C60C30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30,90 %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461000" y="3748088"/>
              <a:ext cx="1285875" cy="1069975"/>
            </a:xfrm>
            <a:custGeom>
              <a:avLst/>
              <a:gdLst/>
              <a:ahLst/>
              <a:cxnLst>
                <a:cxn ang="0">
                  <a:pos x="221" y="890"/>
                </a:cxn>
                <a:cxn ang="0">
                  <a:pos x="342" y="864"/>
                </a:cxn>
                <a:cxn ang="0">
                  <a:pos x="480" y="705"/>
                </a:cxn>
                <a:cxn ang="0">
                  <a:pos x="495" y="480"/>
                </a:cxn>
                <a:cxn ang="0">
                  <a:pos x="626" y="591"/>
                </a:cxn>
                <a:cxn ang="0">
                  <a:pos x="797" y="587"/>
                </a:cxn>
                <a:cxn ang="0">
                  <a:pos x="938" y="503"/>
                </a:cxn>
                <a:cxn ang="0">
                  <a:pos x="1095" y="474"/>
                </a:cxn>
                <a:cxn ang="0">
                  <a:pos x="1158" y="359"/>
                </a:cxn>
                <a:cxn ang="0">
                  <a:pos x="1247" y="371"/>
                </a:cxn>
                <a:cxn ang="0">
                  <a:pos x="1377" y="368"/>
                </a:cxn>
                <a:cxn ang="0">
                  <a:pos x="1454" y="230"/>
                </a:cxn>
                <a:cxn ang="0">
                  <a:pos x="1553" y="89"/>
                </a:cxn>
                <a:cxn ang="0">
                  <a:pos x="1686" y="74"/>
                </a:cxn>
                <a:cxn ang="0">
                  <a:pos x="1784" y="0"/>
                </a:cxn>
                <a:cxn ang="0">
                  <a:pos x="2043" y="54"/>
                </a:cxn>
                <a:cxn ang="0">
                  <a:pos x="2315" y="135"/>
                </a:cxn>
                <a:cxn ang="0">
                  <a:pos x="2496" y="135"/>
                </a:cxn>
                <a:cxn ang="0">
                  <a:pos x="2757" y="443"/>
                </a:cxn>
                <a:cxn ang="0">
                  <a:pos x="2781" y="665"/>
                </a:cxn>
                <a:cxn ang="0">
                  <a:pos x="2680" y="812"/>
                </a:cxn>
                <a:cxn ang="0">
                  <a:pos x="2506" y="885"/>
                </a:cxn>
                <a:cxn ang="0">
                  <a:pos x="2287" y="967"/>
                </a:cxn>
                <a:cxn ang="0">
                  <a:pos x="2195" y="1122"/>
                </a:cxn>
                <a:cxn ang="0">
                  <a:pos x="2159" y="1278"/>
                </a:cxn>
                <a:cxn ang="0">
                  <a:pos x="2095" y="1470"/>
                </a:cxn>
                <a:cxn ang="0">
                  <a:pos x="2003" y="1726"/>
                </a:cxn>
                <a:cxn ang="0">
                  <a:pos x="1839" y="1799"/>
                </a:cxn>
                <a:cxn ang="0">
                  <a:pos x="1610" y="2000"/>
                </a:cxn>
                <a:cxn ang="0">
                  <a:pos x="1427" y="2110"/>
                </a:cxn>
                <a:cxn ang="0">
                  <a:pos x="1263" y="2174"/>
                </a:cxn>
                <a:cxn ang="0">
                  <a:pos x="1199" y="2329"/>
                </a:cxn>
                <a:cxn ang="0">
                  <a:pos x="944" y="2013"/>
                </a:cxn>
                <a:cxn ang="0">
                  <a:pos x="759" y="2129"/>
                </a:cxn>
                <a:cxn ang="0">
                  <a:pos x="686" y="1976"/>
                </a:cxn>
                <a:cxn ang="0">
                  <a:pos x="578" y="1910"/>
                </a:cxn>
                <a:cxn ang="0">
                  <a:pos x="476" y="1781"/>
                </a:cxn>
                <a:cxn ang="0">
                  <a:pos x="353" y="1760"/>
                </a:cxn>
                <a:cxn ang="0">
                  <a:pos x="240" y="1631"/>
                </a:cxn>
                <a:cxn ang="0">
                  <a:pos x="26" y="1638"/>
                </a:cxn>
                <a:cxn ang="0">
                  <a:pos x="104" y="1527"/>
                </a:cxn>
                <a:cxn ang="0">
                  <a:pos x="216" y="1367"/>
                </a:cxn>
                <a:cxn ang="0">
                  <a:pos x="152" y="1302"/>
                </a:cxn>
                <a:cxn ang="0">
                  <a:pos x="89" y="1152"/>
                </a:cxn>
                <a:cxn ang="0">
                  <a:pos x="134" y="902"/>
                </a:cxn>
              </a:cxnLst>
              <a:rect l="0" t="0" r="r" b="b"/>
              <a:pathLst>
                <a:path w="2799" h="2329">
                  <a:moveTo>
                    <a:pt x="134" y="902"/>
                  </a:moveTo>
                  <a:lnTo>
                    <a:pt x="221" y="890"/>
                  </a:lnTo>
                  <a:lnTo>
                    <a:pt x="255" y="846"/>
                  </a:lnTo>
                  <a:lnTo>
                    <a:pt x="342" y="864"/>
                  </a:lnTo>
                  <a:lnTo>
                    <a:pt x="375" y="786"/>
                  </a:lnTo>
                  <a:lnTo>
                    <a:pt x="480" y="705"/>
                  </a:lnTo>
                  <a:lnTo>
                    <a:pt x="432" y="594"/>
                  </a:lnTo>
                  <a:lnTo>
                    <a:pt x="495" y="480"/>
                  </a:lnTo>
                  <a:lnTo>
                    <a:pt x="527" y="567"/>
                  </a:lnTo>
                  <a:lnTo>
                    <a:pt x="626" y="591"/>
                  </a:lnTo>
                  <a:lnTo>
                    <a:pt x="743" y="639"/>
                  </a:lnTo>
                  <a:lnTo>
                    <a:pt x="797" y="587"/>
                  </a:lnTo>
                  <a:lnTo>
                    <a:pt x="834" y="534"/>
                  </a:lnTo>
                  <a:lnTo>
                    <a:pt x="938" y="503"/>
                  </a:lnTo>
                  <a:lnTo>
                    <a:pt x="1020" y="534"/>
                  </a:lnTo>
                  <a:lnTo>
                    <a:pt x="1095" y="474"/>
                  </a:lnTo>
                  <a:lnTo>
                    <a:pt x="1073" y="392"/>
                  </a:lnTo>
                  <a:lnTo>
                    <a:pt x="1158" y="359"/>
                  </a:lnTo>
                  <a:lnTo>
                    <a:pt x="1170" y="318"/>
                  </a:lnTo>
                  <a:lnTo>
                    <a:pt x="1247" y="371"/>
                  </a:lnTo>
                  <a:lnTo>
                    <a:pt x="1331" y="414"/>
                  </a:lnTo>
                  <a:lnTo>
                    <a:pt x="1377" y="368"/>
                  </a:lnTo>
                  <a:lnTo>
                    <a:pt x="1443" y="309"/>
                  </a:lnTo>
                  <a:lnTo>
                    <a:pt x="1454" y="230"/>
                  </a:lnTo>
                  <a:lnTo>
                    <a:pt x="1431" y="159"/>
                  </a:lnTo>
                  <a:lnTo>
                    <a:pt x="1553" y="89"/>
                  </a:lnTo>
                  <a:lnTo>
                    <a:pt x="1616" y="143"/>
                  </a:lnTo>
                  <a:lnTo>
                    <a:pt x="1686" y="74"/>
                  </a:lnTo>
                  <a:lnTo>
                    <a:pt x="1695" y="14"/>
                  </a:lnTo>
                  <a:lnTo>
                    <a:pt x="1784" y="0"/>
                  </a:lnTo>
                  <a:lnTo>
                    <a:pt x="1896" y="105"/>
                  </a:lnTo>
                  <a:lnTo>
                    <a:pt x="2043" y="54"/>
                  </a:lnTo>
                  <a:lnTo>
                    <a:pt x="2214" y="54"/>
                  </a:lnTo>
                  <a:lnTo>
                    <a:pt x="2315" y="135"/>
                  </a:lnTo>
                  <a:lnTo>
                    <a:pt x="2420" y="150"/>
                  </a:lnTo>
                  <a:lnTo>
                    <a:pt x="2496" y="135"/>
                  </a:lnTo>
                  <a:lnTo>
                    <a:pt x="2616" y="291"/>
                  </a:lnTo>
                  <a:lnTo>
                    <a:pt x="2757" y="443"/>
                  </a:lnTo>
                  <a:lnTo>
                    <a:pt x="2799" y="565"/>
                  </a:lnTo>
                  <a:lnTo>
                    <a:pt x="2781" y="665"/>
                  </a:lnTo>
                  <a:lnTo>
                    <a:pt x="2744" y="738"/>
                  </a:lnTo>
                  <a:lnTo>
                    <a:pt x="2680" y="812"/>
                  </a:lnTo>
                  <a:lnTo>
                    <a:pt x="2579" y="839"/>
                  </a:lnTo>
                  <a:lnTo>
                    <a:pt x="2506" y="885"/>
                  </a:lnTo>
                  <a:lnTo>
                    <a:pt x="2387" y="912"/>
                  </a:lnTo>
                  <a:lnTo>
                    <a:pt x="2287" y="967"/>
                  </a:lnTo>
                  <a:lnTo>
                    <a:pt x="2223" y="1031"/>
                  </a:lnTo>
                  <a:lnTo>
                    <a:pt x="2195" y="1122"/>
                  </a:lnTo>
                  <a:lnTo>
                    <a:pt x="2186" y="1205"/>
                  </a:lnTo>
                  <a:lnTo>
                    <a:pt x="2159" y="1278"/>
                  </a:lnTo>
                  <a:lnTo>
                    <a:pt x="2104" y="1378"/>
                  </a:lnTo>
                  <a:lnTo>
                    <a:pt x="2095" y="1470"/>
                  </a:lnTo>
                  <a:lnTo>
                    <a:pt x="2040" y="1607"/>
                  </a:lnTo>
                  <a:lnTo>
                    <a:pt x="2003" y="1726"/>
                  </a:lnTo>
                  <a:lnTo>
                    <a:pt x="1930" y="1790"/>
                  </a:lnTo>
                  <a:lnTo>
                    <a:pt x="1839" y="1799"/>
                  </a:lnTo>
                  <a:lnTo>
                    <a:pt x="1693" y="1890"/>
                  </a:lnTo>
                  <a:lnTo>
                    <a:pt x="1610" y="2000"/>
                  </a:lnTo>
                  <a:lnTo>
                    <a:pt x="1510" y="2110"/>
                  </a:lnTo>
                  <a:lnTo>
                    <a:pt x="1427" y="2110"/>
                  </a:lnTo>
                  <a:lnTo>
                    <a:pt x="1327" y="2128"/>
                  </a:lnTo>
                  <a:lnTo>
                    <a:pt x="1263" y="2174"/>
                  </a:lnTo>
                  <a:lnTo>
                    <a:pt x="1226" y="2256"/>
                  </a:lnTo>
                  <a:lnTo>
                    <a:pt x="1199" y="2329"/>
                  </a:lnTo>
                  <a:lnTo>
                    <a:pt x="1041" y="2145"/>
                  </a:lnTo>
                  <a:lnTo>
                    <a:pt x="944" y="2013"/>
                  </a:lnTo>
                  <a:lnTo>
                    <a:pt x="837" y="2025"/>
                  </a:lnTo>
                  <a:lnTo>
                    <a:pt x="759" y="2129"/>
                  </a:lnTo>
                  <a:lnTo>
                    <a:pt x="737" y="2034"/>
                  </a:lnTo>
                  <a:lnTo>
                    <a:pt x="686" y="1976"/>
                  </a:lnTo>
                  <a:lnTo>
                    <a:pt x="690" y="1895"/>
                  </a:lnTo>
                  <a:lnTo>
                    <a:pt x="578" y="1910"/>
                  </a:lnTo>
                  <a:lnTo>
                    <a:pt x="537" y="1800"/>
                  </a:lnTo>
                  <a:lnTo>
                    <a:pt x="476" y="1781"/>
                  </a:lnTo>
                  <a:lnTo>
                    <a:pt x="422" y="1797"/>
                  </a:lnTo>
                  <a:lnTo>
                    <a:pt x="353" y="1760"/>
                  </a:lnTo>
                  <a:lnTo>
                    <a:pt x="266" y="1766"/>
                  </a:lnTo>
                  <a:lnTo>
                    <a:pt x="240" y="1631"/>
                  </a:lnTo>
                  <a:lnTo>
                    <a:pt x="125" y="1641"/>
                  </a:lnTo>
                  <a:lnTo>
                    <a:pt x="26" y="1638"/>
                  </a:lnTo>
                  <a:lnTo>
                    <a:pt x="0" y="1559"/>
                  </a:lnTo>
                  <a:lnTo>
                    <a:pt x="104" y="1527"/>
                  </a:lnTo>
                  <a:lnTo>
                    <a:pt x="111" y="1431"/>
                  </a:lnTo>
                  <a:lnTo>
                    <a:pt x="216" y="1367"/>
                  </a:lnTo>
                  <a:lnTo>
                    <a:pt x="200" y="1263"/>
                  </a:lnTo>
                  <a:lnTo>
                    <a:pt x="152" y="1302"/>
                  </a:lnTo>
                  <a:lnTo>
                    <a:pt x="95" y="1277"/>
                  </a:lnTo>
                  <a:lnTo>
                    <a:pt x="89" y="1152"/>
                  </a:lnTo>
                  <a:lnTo>
                    <a:pt x="54" y="1031"/>
                  </a:lnTo>
                  <a:lnTo>
                    <a:pt x="134" y="9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1382713" y="1484313"/>
              <a:ext cx="1625600" cy="1487487"/>
            </a:xfrm>
            <a:custGeom>
              <a:avLst/>
              <a:gdLst/>
              <a:ahLst/>
              <a:cxnLst>
                <a:cxn ang="0">
                  <a:pos x="128" y="1960"/>
                </a:cxn>
                <a:cxn ang="0">
                  <a:pos x="384" y="1832"/>
                </a:cxn>
                <a:cxn ang="0">
                  <a:pos x="520" y="1624"/>
                </a:cxn>
                <a:cxn ang="0">
                  <a:pos x="848" y="1424"/>
                </a:cxn>
                <a:cxn ang="0">
                  <a:pos x="1136" y="1384"/>
                </a:cxn>
                <a:cxn ang="0">
                  <a:pos x="1336" y="1120"/>
                </a:cxn>
                <a:cxn ang="0">
                  <a:pos x="1680" y="1056"/>
                </a:cxn>
                <a:cxn ang="0">
                  <a:pos x="1976" y="904"/>
                </a:cxn>
                <a:cxn ang="0">
                  <a:pos x="2328" y="760"/>
                </a:cxn>
                <a:cxn ang="0">
                  <a:pos x="2696" y="632"/>
                </a:cxn>
                <a:cxn ang="0">
                  <a:pos x="2976" y="504"/>
                </a:cxn>
                <a:cxn ang="0">
                  <a:pos x="3008" y="376"/>
                </a:cxn>
                <a:cxn ang="0">
                  <a:pos x="2800" y="288"/>
                </a:cxn>
                <a:cxn ang="0">
                  <a:pos x="2840" y="0"/>
                </a:cxn>
                <a:cxn ang="0">
                  <a:pos x="3120" y="48"/>
                </a:cxn>
                <a:cxn ang="0">
                  <a:pos x="3360" y="152"/>
                </a:cxn>
                <a:cxn ang="0">
                  <a:pos x="3528" y="448"/>
                </a:cxn>
                <a:cxn ang="0">
                  <a:pos x="3540" y="696"/>
                </a:cxn>
                <a:cxn ang="0">
                  <a:pos x="3392" y="864"/>
                </a:cxn>
                <a:cxn ang="0">
                  <a:pos x="3232" y="864"/>
                </a:cxn>
                <a:cxn ang="0">
                  <a:pos x="3152" y="1000"/>
                </a:cxn>
                <a:cxn ang="0">
                  <a:pos x="3072" y="1152"/>
                </a:cxn>
                <a:cxn ang="0">
                  <a:pos x="2968" y="1320"/>
                </a:cxn>
                <a:cxn ang="0">
                  <a:pos x="2984" y="1528"/>
                </a:cxn>
                <a:cxn ang="0">
                  <a:pos x="3136" y="1840"/>
                </a:cxn>
                <a:cxn ang="0">
                  <a:pos x="3216" y="2016"/>
                </a:cxn>
                <a:cxn ang="0">
                  <a:pos x="2964" y="2112"/>
                </a:cxn>
                <a:cxn ang="0">
                  <a:pos x="2904" y="2340"/>
                </a:cxn>
                <a:cxn ang="0">
                  <a:pos x="2616" y="2388"/>
                </a:cxn>
                <a:cxn ang="0">
                  <a:pos x="2364" y="2388"/>
                </a:cxn>
                <a:cxn ang="0">
                  <a:pos x="2184" y="2508"/>
                </a:cxn>
                <a:cxn ang="0">
                  <a:pos x="1920" y="2616"/>
                </a:cxn>
                <a:cxn ang="0">
                  <a:pos x="1680" y="2724"/>
                </a:cxn>
                <a:cxn ang="0">
                  <a:pos x="1440" y="2808"/>
                </a:cxn>
                <a:cxn ang="0">
                  <a:pos x="1128" y="3000"/>
                </a:cxn>
                <a:cxn ang="0">
                  <a:pos x="960" y="3228"/>
                </a:cxn>
                <a:cxn ang="0">
                  <a:pos x="808" y="3176"/>
                </a:cxn>
                <a:cxn ang="0">
                  <a:pos x="688" y="3120"/>
                </a:cxn>
                <a:cxn ang="0">
                  <a:pos x="584" y="3032"/>
                </a:cxn>
                <a:cxn ang="0">
                  <a:pos x="648" y="2888"/>
                </a:cxn>
                <a:cxn ang="0">
                  <a:pos x="552" y="2720"/>
                </a:cxn>
                <a:cxn ang="0">
                  <a:pos x="576" y="2536"/>
                </a:cxn>
                <a:cxn ang="0">
                  <a:pos x="592" y="2400"/>
                </a:cxn>
                <a:cxn ang="0">
                  <a:pos x="414" y="2334"/>
                </a:cxn>
                <a:cxn ang="0">
                  <a:pos x="282" y="2322"/>
                </a:cxn>
                <a:cxn ang="0">
                  <a:pos x="222" y="2220"/>
                </a:cxn>
                <a:cxn ang="0">
                  <a:pos x="48" y="2214"/>
                </a:cxn>
              </a:cxnLst>
              <a:rect l="0" t="0" r="r" b="b"/>
              <a:pathLst>
                <a:path w="3540" h="3240">
                  <a:moveTo>
                    <a:pt x="0" y="2112"/>
                  </a:moveTo>
                  <a:lnTo>
                    <a:pt x="64" y="2048"/>
                  </a:lnTo>
                  <a:lnTo>
                    <a:pt x="128" y="1960"/>
                  </a:lnTo>
                  <a:lnTo>
                    <a:pt x="200" y="1872"/>
                  </a:lnTo>
                  <a:lnTo>
                    <a:pt x="288" y="1832"/>
                  </a:lnTo>
                  <a:lnTo>
                    <a:pt x="384" y="1832"/>
                  </a:lnTo>
                  <a:lnTo>
                    <a:pt x="464" y="1800"/>
                  </a:lnTo>
                  <a:lnTo>
                    <a:pt x="488" y="1712"/>
                  </a:lnTo>
                  <a:lnTo>
                    <a:pt x="520" y="1624"/>
                  </a:lnTo>
                  <a:lnTo>
                    <a:pt x="584" y="1552"/>
                  </a:lnTo>
                  <a:lnTo>
                    <a:pt x="696" y="1472"/>
                  </a:lnTo>
                  <a:lnTo>
                    <a:pt x="848" y="1424"/>
                  </a:lnTo>
                  <a:lnTo>
                    <a:pt x="952" y="1480"/>
                  </a:lnTo>
                  <a:lnTo>
                    <a:pt x="1032" y="1488"/>
                  </a:lnTo>
                  <a:lnTo>
                    <a:pt x="1136" y="1384"/>
                  </a:lnTo>
                  <a:lnTo>
                    <a:pt x="1160" y="1304"/>
                  </a:lnTo>
                  <a:lnTo>
                    <a:pt x="1216" y="1192"/>
                  </a:lnTo>
                  <a:lnTo>
                    <a:pt x="1336" y="1120"/>
                  </a:lnTo>
                  <a:lnTo>
                    <a:pt x="1440" y="1104"/>
                  </a:lnTo>
                  <a:lnTo>
                    <a:pt x="1568" y="1080"/>
                  </a:lnTo>
                  <a:lnTo>
                    <a:pt x="1680" y="1056"/>
                  </a:lnTo>
                  <a:lnTo>
                    <a:pt x="1816" y="1008"/>
                  </a:lnTo>
                  <a:lnTo>
                    <a:pt x="1904" y="976"/>
                  </a:lnTo>
                  <a:lnTo>
                    <a:pt x="1976" y="904"/>
                  </a:lnTo>
                  <a:lnTo>
                    <a:pt x="2104" y="824"/>
                  </a:lnTo>
                  <a:lnTo>
                    <a:pt x="2224" y="784"/>
                  </a:lnTo>
                  <a:lnTo>
                    <a:pt x="2328" y="760"/>
                  </a:lnTo>
                  <a:lnTo>
                    <a:pt x="2456" y="736"/>
                  </a:lnTo>
                  <a:lnTo>
                    <a:pt x="2576" y="672"/>
                  </a:lnTo>
                  <a:lnTo>
                    <a:pt x="2696" y="632"/>
                  </a:lnTo>
                  <a:lnTo>
                    <a:pt x="2792" y="592"/>
                  </a:lnTo>
                  <a:lnTo>
                    <a:pt x="2888" y="536"/>
                  </a:lnTo>
                  <a:lnTo>
                    <a:pt x="2976" y="504"/>
                  </a:lnTo>
                  <a:lnTo>
                    <a:pt x="3008" y="464"/>
                  </a:lnTo>
                  <a:lnTo>
                    <a:pt x="3040" y="432"/>
                  </a:lnTo>
                  <a:lnTo>
                    <a:pt x="3008" y="376"/>
                  </a:lnTo>
                  <a:lnTo>
                    <a:pt x="2920" y="360"/>
                  </a:lnTo>
                  <a:lnTo>
                    <a:pt x="2848" y="352"/>
                  </a:lnTo>
                  <a:lnTo>
                    <a:pt x="2800" y="288"/>
                  </a:lnTo>
                  <a:lnTo>
                    <a:pt x="2736" y="192"/>
                  </a:lnTo>
                  <a:lnTo>
                    <a:pt x="2776" y="88"/>
                  </a:lnTo>
                  <a:lnTo>
                    <a:pt x="2840" y="0"/>
                  </a:lnTo>
                  <a:lnTo>
                    <a:pt x="2928" y="16"/>
                  </a:lnTo>
                  <a:lnTo>
                    <a:pt x="3032" y="40"/>
                  </a:lnTo>
                  <a:lnTo>
                    <a:pt x="3120" y="48"/>
                  </a:lnTo>
                  <a:lnTo>
                    <a:pt x="3216" y="56"/>
                  </a:lnTo>
                  <a:lnTo>
                    <a:pt x="3296" y="104"/>
                  </a:lnTo>
                  <a:lnTo>
                    <a:pt x="3360" y="152"/>
                  </a:lnTo>
                  <a:lnTo>
                    <a:pt x="3432" y="208"/>
                  </a:lnTo>
                  <a:lnTo>
                    <a:pt x="3496" y="336"/>
                  </a:lnTo>
                  <a:lnTo>
                    <a:pt x="3528" y="448"/>
                  </a:lnTo>
                  <a:lnTo>
                    <a:pt x="3528" y="536"/>
                  </a:lnTo>
                  <a:lnTo>
                    <a:pt x="3504" y="632"/>
                  </a:lnTo>
                  <a:lnTo>
                    <a:pt x="3540" y="696"/>
                  </a:lnTo>
                  <a:lnTo>
                    <a:pt x="3488" y="736"/>
                  </a:lnTo>
                  <a:lnTo>
                    <a:pt x="3424" y="800"/>
                  </a:lnTo>
                  <a:lnTo>
                    <a:pt x="3392" y="864"/>
                  </a:lnTo>
                  <a:lnTo>
                    <a:pt x="3344" y="904"/>
                  </a:lnTo>
                  <a:lnTo>
                    <a:pt x="3272" y="904"/>
                  </a:lnTo>
                  <a:lnTo>
                    <a:pt x="3232" y="864"/>
                  </a:lnTo>
                  <a:lnTo>
                    <a:pt x="3152" y="848"/>
                  </a:lnTo>
                  <a:lnTo>
                    <a:pt x="3160" y="928"/>
                  </a:lnTo>
                  <a:lnTo>
                    <a:pt x="3152" y="1000"/>
                  </a:lnTo>
                  <a:lnTo>
                    <a:pt x="3096" y="1072"/>
                  </a:lnTo>
                  <a:lnTo>
                    <a:pt x="3128" y="1112"/>
                  </a:lnTo>
                  <a:lnTo>
                    <a:pt x="3072" y="1152"/>
                  </a:lnTo>
                  <a:lnTo>
                    <a:pt x="3000" y="1160"/>
                  </a:lnTo>
                  <a:lnTo>
                    <a:pt x="2992" y="1232"/>
                  </a:lnTo>
                  <a:lnTo>
                    <a:pt x="2968" y="1320"/>
                  </a:lnTo>
                  <a:lnTo>
                    <a:pt x="2920" y="1384"/>
                  </a:lnTo>
                  <a:lnTo>
                    <a:pt x="2960" y="1440"/>
                  </a:lnTo>
                  <a:lnTo>
                    <a:pt x="2984" y="1528"/>
                  </a:lnTo>
                  <a:lnTo>
                    <a:pt x="3032" y="1624"/>
                  </a:lnTo>
                  <a:lnTo>
                    <a:pt x="3080" y="1704"/>
                  </a:lnTo>
                  <a:lnTo>
                    <a:pt x="3136" y="1840"/>
                  </a:lnTo>
                  <a:lnTo>
                    <a:pt x="3204" y="1860"/>
                  </a:lnTo>
                  <a:lnTo>
                    <a:pt x="3192" y="1944"/>
                  </a:lnTo>
                  <a:lnTo>
                    <a:pt x="3216" y="2016"/>
                  </a:lnTo>
                  <a:lnTo>
                    <a:pt x="3096" y="2028"/>
                  </a:lnTo>
                  <a:lnTo>
                    <a:pt x="3048" y="2112"/>
                  </a:lnTo>
                  <a:lnTo>
                    <a:pt x="2964" y="2112"/>
                  </a:lnTo>
                  <a:lnTo>
                    <a:pt x="2988" y="2220"/>
                  </a:lnTo>
                  <a:lnTo>
                    <a:pt x="2988" y="2340"/>
                  </a:lnTo>
                  <a:lnTo>
                    <a:pt x="2904" y="2340"/>
                  </a:lnTo>
                  <a:lnTo>
                    <a:pt x="2796" y="2352"/>
                  </a:lnTo>
                  <a:lnTo>
                    <a:pt x="2724" y="2388"/>
                  </a:lnTo>
                  <a:lnTo>
                    <a:pt x="2616" y="2388"/>
                  </a:lnTo>
                  <a:lnTo>
                    <a:pt x="2544" y="2436"/>
                  </a:lnTo>
                  <a:lnTo>
                    <a:pt x="2448" y="2424"/>
                  </a:lnTo>
                  <a:lnTo>
                    <a:pt x="2364" y="2388"/>
                  </a:lnTo>
                  <a:lnTo>
                    <a:pt x="2244" y="2364"/>
                  </a:lnTo>
                  <a:lnTo>
                    <a:pt x="2172" y="2424"/>
                  </a:lnTo>
                  <a:lnTo>
                    <a:pt x="2184" y="2508"/>
                  </a:lnTo>
                  <a:lnTo>
                    <a:pt x="2076" y="2496"/>
                  </a:lnTo>
                  <a:lnTo>
                    <a:pt x="2040" y="2592"/>
                  </a:lnTo>
                  <a:lnTo>
                    <a:pt x="1920" y="2616"/>
                  </a:lnTo>
                  <a:lnTo>
                    <a:pt x="1884" y="2700"/>
                  </a:lnTo>
                  <a:lnTo>
                    <a:pt x="1812" y="2664"/>
                  </a:lnTo>
                  <a:lnTo>
                    <a:pt x="1680" y="2724"/>
                  </a:lnTo>
                  <a:lnTo>
                    <a:pt x="1644" y="2784"/>
                  </a:lnTo>
                  <a:lnTo>
                    <a:pt x="1512" y="2796"/>
                  </a:lnTo>
                  <a:lnTo>
                    <a:pt x="1440" y="2808"/>
                  </a:lnTo>
                  <a:lnTo>
                    <a:pt x="1368" y="2892"/>
                  </a:lnTo>
                  <a:lnTo>
                    <a:pt x="1224" y="2880"/>
                  </a:lnTo>
                  <a:lnTo>
                    <a:pt x="1128" y="3000"/>
                  </a:lnTo>
                  <a:lnTo>
                    <a:pt x="1092" y="3084"/>
                  </a:lnTo>
                  <a:lnTo>
                    <a:pt x="1020" y="3156"/>
                  </a:lnTo>
                  <a:lnTo>
                    <a:pt x="960" y="3228"/>
                  </a:lnTo>
                  <a:lnTo>
                    <a:pt x="888" y="3240"/>
                  </a:lnTo>
                  <a:lnTo>
                    <a:pt x="824" y="3232"/>
                  </a:lnTo>
                  <a:lnTo>
                    <a:pt x="808" y="3176"/>
                  </a:lnTo>
                  <a:lnTo>
                    <a:pt x="760" y="3208"/>
                  </a:lnTo>
                  <a:lnTo>
                    <a:pt x="705" y="3192"/>
                  </a:lnTo>
                  <a:lnTo>
                    <a:pt x="688" y="3120"/>
                  </a:lnTo>
                  <a:lnTo>
                    <a:pt x="632" y="3096"/>
                  </a:lnTo>
                  <a:lnTo>
                    <a:pt x="576" y="3080"/>
                  </a:lnTo>
                  <a:lnTo>
                    <a:pt x="584" y="3032"/>
                  </a:lnTo>
                  <a:lnTo>
                    <a:pt x="656" y="3024"/>
                  </a:lnTo>
                  <a:lnTo>
                    <a:pt x="680" y="2976"/>
                  </a:lnTo>
                  <a:lnTo>
                    <a:pt x="648" y="2888"/>
                  </a:lnTo>
                  <a:lnTo>
                    <a:pt x="600" y="2840"/>
                  </a:lnTo>
                  <a:lnTo>
                    <a:pt x="640" y="2768"/>
                  </a:lnTo>
                  <a:lnTo>
                    <a:pt x="552" y="2720"/>
                  </a:lnTo>
                  <a:lnTo>
                    <a:pt x="576" y="2680"/>
                  </a:lnTo>
                  <a:lnTo>
                    <a:pt x="544" y="2608"/>
                  </a:lnTo>
                  <a:lnTo>
                    <a:pt x="576" y="2536"/>
                  </a:lnTo>
                  <a:lnTo>
                    <a:pt x="528" y="2464"/>
                  </a:lnTo>
                  <a:lnTo>
                    <a:pt x="600" y="2448"/>
                  </a:lnTo>
                  <a:lnTo>
                    <a:pt x="592" y="2400"/>
                  </a:lnTo>
                  <a:lnTo>
                    <a:pt x="528" y="2328"/>
                  </a:lnTo>
                  <a:lnTo>
                    <a:pt x="488" y="2352"/>
                  </a:lnTo>
                  <a:lnTo>
                    <a:pt x="414" y="2334"/>
                  </a:lnTo>
                  <a:lnTo>
                    <a:pt x="348" y="2322"/>
                  </a:lnTo>
                  <a:lnTo>
                    <a:pt x="312" y="2352"/>
                  </a:lnTo>
                  <a:lnTo>
                    <a:pt x="282" y="2322"/>
                  </a:lnTo>
                  <a:lnTo>
                    <a:pt x="294" y="2268"/>
                  </a:lnTo>
                  <a:lnTo>
                    <a:pt x="240" y="2256"/>
                  </a:lnTo>
                  <a:lnTo>
                    <a:pt x="222" y="2220"/>
                  </a:lnTo>
                  <a:lnTo>
                    <a:pt x="162" y="2238"/>
                  </a:lnTo>
                  <a:lnTo>
                    <a:pt x="114" y="2208"/>
                  </a:lnTo>
                  <a:lnTo>
                    <a:pt x="48" y="2214"/>
                  </a:lnTo>
                  <a:lnTo>
                    <a:pt x="18" y="2166"/>
                  </a:lnTo>
                  <a:lnTo>
                    <a:pt x="0" y="211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27,12 %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866775" y="2943225"/>
              <a:ext cx="1357312" cy="1727200"/>
            </a:xfrm>
            <a:custGeom>
              <a:avLst/>
              <a:gdLst/>
              <a:ahLst/>
              <a:cxnLst>
                <a:cxn ang="0">
                  <a:pos x="2185" y="3689"/>
                </a:cxn>
                <a:cxn ang="0">
                  <a:pos x="2011" y="3525"/>
                </a:cxn>
                <a:cxn ang="0">
                  <a:pos x="1911" y="3360"/>
                </a:cxn>
                <a:cxn ang="0">
                  <a:pos x="1554" y="3113"/>
                </a:cxn>
                <a:cxn ang="0">
                  <a:pos x="1243" y="2674"/>
                </a:cxn>
                <a:cxn ang="0">
                  <a:pos x="914" y="2519"/>
                </a:cxn>
                <a:cxn ang="0">
                  <a:pos x="548" y="2327"/>
                </a:cxn>
                <a:cxn ang="0">
                  <a:pos x="265" y="1833"/>
                </a:cxn>
                <a:cxn ang="0">
                  <a:pos x="183" y="1531"/>
                </a:cxn>
                <a:cxn ang="0">
                  <a:pos x="64" y="1367"/>
                </a:cxn>
                <a:cxn ang="0">
                  <a:pos x="0" y="1230"/>
                </a:cxn>
                <a:cxn ang="0">
                  <a:pos x="46" y="1029"/>
                </a:cxn>
                <a:cxn ang="0">
                  <a:pos x="128" y="745"/>
                </a:cxn>
                <a:cxn ang="0">
                  <a:pos x="283" y="672"/>
                </a:cxn>
                <a:cxn ang="0">
                  <a:pos x="448" y="690"/>
                </a:cxn>
                <a:cxn ang="0">
                  <a:pos x="631" y="562"/>
                </a:cxn>
                <a:cxn ang="0">
                  <a:pos x="841" y="581"/>
                </a:cxn>
                <a:cxn ang="0">
                  <a:pos x="1006" y="608"/>
                </a:cxn>
                <a:cxn ang="0">
                  <a:pos x="1060" y="462"/>
                </a:cxn>
                <a:cxn ang="0">
                  <a:pos x="1262" y="352"/>
                </a:cxn>
                <a:cxn ang="0">
                  <a:pos x="1417" y="251"/>
                </a:cxn>
                <a:cxn ang="0">
                  <a:pos x="1554" y="352"/>
                </a:cxn>
                <a:cxn ang="0">
                  <a:pos x="1673" y="361"/>
                </a:cxn>
                <a:cxn ang="0">
                  <a:pos x="1719" y="206"/>
                </a:cxn>
                <a:cxn ang="0">
                  <a:pos x="1828" y="14"/>
                </a:cxn>
                <a:cxn ang="0">
                  <a:pos x="1930" y="0"/>
                </a:cxn>
                <a:cxn ang="0">
                  <a:pos x="2009" y="63"/>
                </a:cxn>
                <a:cxn ang="0">
                  <a:pos x="2114" y="115"/>
                </a:cxn>
                <a:cxn ang="0">
                  <a:pos x="2059" y="214"/>
                </a:cxn>
                <a:cxn ang="0">
                  <a:pos x="2128" y="187"/>
                </a:cxn>
                <a:cxn ang="0">
                  <a:pos x="2285" y="204"/>
                </a:cxn>
                <a:cxn ang="0">
                  <a:pos x="2356" y="303"/>
                </a:cxn>
                <a:cxn ang="0">
                  <a:pos x="2501" y="343"/>
                </a:cxn>
                <a:cxn ang="0">
                  <a:pos x="2674" y="411"/>
                </a:cxn>
                <a:cxn ang="0">
                  <a:pos x="2798" y="508"/>
                </a:cxn>
                <a:cxn ang="0">
                  <a:pos x="2930" y="568"/>
                </a:cxn>
                <a:cxn ang="0">
                  <a:pos x="2953" y="745"/>
                </a:cxn>
                <a:cxn ang="0">
                  <a:pos x="2873" y="871"/>
                </a:cxn>
                <a:cxn ang="0">
                  <a:pos x="2881" y="1012"/>
                </a:cxn>
                <a:cxn ang="0">
                  <a:pos x="2909" y="1153"/>
                </a:cxn>
                <a:cxn ang="0">
                  <a:pos x="2743" y="1230"/>
                </a:cxn>
                <a:cxn ang="0">
                  <a:pos x="2593" y="1369"/>
                </a:cxn>
                <a:cxn ang="0">
                  <a:pos x="2732" y="1393"/>
                </a:cxn>
                <a:cxn ang="0">
                  <a:pos x="2713" y="1480"/>
                </a:cxn>
                <a:cxn ang="0">
                  <a:pos x="2695" y="1576"/>
                </a:cxn>
                <a:cxn ang="0">
                  <a:pos x="2776" y="1659"/>
                </a:cxn>
                <a:cxn ang="0">
                  <a:pos x="2770" y="1794"/>
                </a:cxn>
                <a:cxn ang="0">
                  <a:pos x="2816" y="1872"/>
                </a:cxn>
                <a:cxn ang="0">
                  <a:pos x="2779" y="1989"/>
                </a:cxn>
                <a:cxn ang="0">
                  <a:pos x="2871" y="2190"/>
                </a:cxn>
                <a:cxn ang="0">
                  <a:pos x="2852" y="2354"/>
                </a:cxn>
                <a:cxn ang="0">
                  <a:pos x="2825" y="2464"/>
                </a:cxn>
                <a:cxn ang="0">
                  <a:pos x="2770" y="2555"/>
                </a:cxn>
                <a:cxn ang="0">
                  <a:pos x="2752" y="2693"/>
                </a:cxn>
                <a:cxn ang="0">
                  <a:pos x="2743" y="2802"/>
                </a:cxn>
                <a:cxn ang="0">
                  <a:pos x="2715" y="2967"/>
                </a:cxn>
                <a:cxn ang="0">
                  <a:pos x="2670" y="3077"/>
                </a:cxn>
                <a:cxn ang="0">
                  <a:pos x="2532" y="3168"/>
                </a:cxn>
                <a:cxn ang="0">
                  <a:pos x="2459" y="3241"/>
                </a:cxn>
                <a:cxn ang="0">
                  <a:pos x="2468" y="3351"/>
                </a:cxn>
                <a:cxn ang="0">
                  <a:pos x="2441" y="3461"/>
                </a:cxn>
                <a:cxn ang="0">
                  <a:pos x="2331" y="3653"/>
                </a:cxn>
                <a:cxn ang="0">
                  <a:pos x="2414" y="3762"/>
                </a:cxn>
              </a:cxnLst>
              <a:rect l="0" t="0" r="r" b="b"/>
              <a:pathLst>
                <a:path w="2953" h="3762">
                  <a:moveTo>
                    <a:pt x="2295" y="3744"/>
                  </a:moveTo>
                  <a:lnTo>
                    <a:pt x="2185" y="3689"/>
                  </a:lnTo>
                  <a:lnTo>
                    <a:pt x="2020" y="3625"/>
                  </a:lnTo>
                  <a:lnTo>
                    <a:pt x="2011" y="3525"/>
                  </a:lnTo>
                  <a:lnTo>
                    <a:pt x="2011" y="3461"/>
                  </a:lnTo>
                  <a:lnTo>
                    <a:pt x="1911" y="3360"/>
                  </a:lnTo>
                  <a:lnTo>
                    <a:pt x="1719" y="3205"/>
                  </a:lnTo>
                  <a:lnTo>
                    <a:pt x="1554" y="3113"/>
                  </a:lnTo>
                  <a:lnTo>
                    <a:pt x="1371" y="2903"/>
                  </a:lnTo>
                  <a:lnTo>
                    <a:pt x="1243" y="2674"/>
                  </a:lnTo>
                  <a:lnTo>
                    <a:pt x="1088" y="2537"/>
                  </a:lnTo>
                  <a:lnTo>
                    <a:pt x="914" y="2519"/>
                  </a:lnTo>
                  <a:lnTo>
                    <a:pt x="713" y="2501"/>
                  </a:lnTo>
                  <a:lnTo>
                    <a:pt x="548" y="2327"/>
                  </a:lnTo>
                  <a:lnTo>
                    <a:pt x="402" y="2126"/>
                  </a:lnTo>
                  <a:lnTo>
                    <a:pt x="265" y="1833"/>
                  </a:lnTo>
                  <a:lnTo>
                    <a:pt x="238" y="1723"/>
                  </a:lnTo>
                  <a:lnTo>
                    <a:pt x="183" y="1531"/>
                  </a:lnTo>
                  <a:lnTo>
                    <a:pt x="119" y="1422"/>
                  </a:lnTo>
                  <a:lnTo>
                    <a:pt x="64" y="1367"/>
                  </a:lnTo>
                  <a:lnTo>
                    <a:pt x="0" y="1339"/>
                  </a:lnTo>
                  <a:lnTo>
                    <a:pt x="0" y="1230"/>
                  </a:lnTo>
                  <a:lnTo>
                    <a:pt x="9" y="1129"/>
                  </a:lnTo>
                  <a:lnTo>
                    <a:pt x="46" y="1029"/>
                  </a:lnTo>
                  <a:lnTo>
                    <a:pt x="91" y="873"/>
                  </a:lnTo>
                  <a:lnTo>
                    <a:pt x="128" y="745"/>
                  </a:lnTo>
                  <a:lnTo>
                    <a:pt x="192" y="645"/>
                  </a:lnTo>
                  <a:lnTo>
                    <a:pt x="283" y="672"/>
                  </a:lnTo>
                  <a:lnTo>
                    <a:pt x="384" y="608"/>
                  </a:lnTo>
                  <a:lnTo>
                    <a:pt x="448" y="690"/>
                  </a:lnTo>
                  <a:lnTo>
                    <a:pt x="521" y="645"/>
                  </a:lnTo>
                  <a:lnTo>
                    <a:pt x="631" y="562"/>
                  </a:lnTo>
                  <a:lnTo>
                    <a:pt x="722" y="562"/>
                  </a:lnTo>
                  <a:lnTo>
                    <a:pt x="841" y="581"/>
                  </a:lnTo>
                  <a:lnTo>
                    <a:pt x="932" y="562"/>
                  </a:lnTo>
                  <a:lnTo>
                    <a:pt x="1006" y="608"/>
                  </a:lnTo>
                  <a:lnTo>
                    <a:pt x="1060" y="553"/>
                  </a:lnTo>
                  <a:lnTo>
                    <a:pt x="1060" y="462"/>
                  </a:lnTo>
                  <a:lnTo>
                    <a:pt x="1179" y="416"/>
                  </a:lnTo>
                  <a:lnTo>
                    <a:pt x="1262" y="352"/>
                  </a:lnTo>
                  <a:lnTo>
                    <a:pt x="1326" y="279"/>
                  </a:lnTo>
                  <a:lnTo>
                    <a:pt x="1417" y="251"/>
                  </a:lnTo>
                  <a:lnTo>
                    <a:pt x="1490" y="297"/>
                  </a:lnTo>
                  <a:lnTo>
                    <a:pt x="1554" y="352"/>
                  </a:lnTo>
                  <a:lnTo>
                    <a:pt x="1627" y="407"/>
                  </a:lnTo>
                  <a:lnTo>
                    <a:pt x="1673" y="361"/>
                  </a:lnTo>
                  <a:lnTo>
                    <a:pt x="1646" y="251"/>
                  </a:lnTo>
                  <a:lnTo>
                    <a:pt x="1719" y="206"/>
                  </a:lnTo>
                  <a:lnTo>
                    <a:pt x="1774" y="123"/>
                  </a:lnTo>
                  <a:lnTo>
                    <a:pt x="1828" y="14"/>
                  </a:lnTo>
                  <a:lnTo>
                    <a:pt x="1879" y="34"/>
                  </a:lnTo>
                  <a:lnTo>
                    <a:pt x="1930" y="0"/>
                  </a:lnTo>
                  <a:lnTo>
                    <a:pt x="1943" y="55"/>
                  </a:lnTo>
                  <a:lnTo>
                    <a:pt x="2009" y="63"/>
                  </a:lnTo>
                  <a:lnTo>
                    <a:pt x="2081" y="52"/>
                  </a:lnTo>
                  <a:lnTo>
                    <a:pt x="2114" y="115"/>
                  </a:lnTo>
                  <a:lnTo>
                    <a:pt x="2045" y="142"/>
                  </a:lnTo>
                  <a:lnTo>
                    <a:pt x="2059" y="214"/>
                  </a:lnTo>
                  <a:lnTo>
                    <a:pt x="2105" y="223"/>
                  </a:lnTo>
                  <a:lnTo>
                    <a:pt x="2128" y="187"/>
                  </a:lnTo>
                  <a:lnTo>
                    <a:pt x="2204" y="205"/>
                  </a:lnTo>
                  <a:lnTo>
                    <a:pt x="2285" y="204"/>
                  </a:lnTo>
                  <a:lnTo>
                    <a:pt x="2296" y="265"/>
                  </a:lnTo>
                  <a:lnTo>
                    <a:pt x="2356" y="303"/>
                  </a:lnTo>
                  <a:lnTo>
                    <a:pt x="2420" y="336"/>
                  </a:lnTo>
                  <a:lnTo>
                    <a:pt x="2501" y="343"/>
                  </a:lnTo>
                  <a:lnTo>
                    <a:pt x="2578" y="343"/>
                  </a:lnTo>
                  <a:lnTo>
                    <a:pt x="2674" y="411"/>
                  </a:lnTo>
                  <a:lnTo>
                    <a:pt x="2750" y="432"/>
                  </a:lnTo>
                  <a:lnTo>
                    <a:pt x="2798" y="508"/>
                  </a:lnTo>
                  <a:lnTo>
                    <a:pt x="2861" y="517"/>
                  </a:lnTo>
                  <a:lnTo>
                    <a:pt x="2930" y="568"/>
                  </a:lnTo>
                  <a:lnTo>
                    <a:pt x="2930" y="666"/>
                  </a:lnTo>
                  <a:lnTo>
                    <a:pt x="2953" y="745"/>
                  </a:lnTo>
                  <a:lnTo>
                    <a:pt x="2897" y="786"/>
                  </a:lnTo>
                  <a:lnTo>
                    <a:pt x="2873" y="871"/>
                  </a:lnTo>
                  <a:lnTo>
                    <a:pt x="2899" y="946"/>
                  </a:lnTo>
                  <a:lnTo>
                    <a:pt x="2881" y="1012"/>
                  </a:lnTo>
                  <a:lnTo>
                    <a:pt x="2857" y="1087"/>
                  </a:lnTo>
                  <a:lnTo>
                    <a:pt x="2909" y="1153"/>
                  </a:lnTo>
                  <a:lnTo>
                    <a:pt x="2833" y="1225"/>
                  </a:lnTo>
                  <a:lnTo>
                    <a:pt x="2743" y="1230"/>
                  </a:lnTo>
                  <a:lnTo>
                    <a:pt x="2647" y="1275"/>
                  </a:lnTo>
                  <a:lnTo>
                    <a:pt x="2593" y="1369"/>
                  </a:lnTo>
                  <a:lnTo>
                    <a:pt x="2677" y="1368"/>
                  </a:lnTo>
                  <a:lnTo>
                    <a:pt x="2732" y="1393"/>
                  </a:lnTo>
                  <a:lnTo>
                    <a:pt x="2675" y="1423"/>
                  </a:lnTo>
                  <a:lnTo>
                    <a:pt x="2713" y="1480"/>
                  </a:lnTo>
                  <a:lnTo>
                    <a:pt x="2665" y="1519"/>
                  </a:lnTo>
                  <a:lnTo>
                    <a:pt x="2695" y="1576"/>
                  </a:lnTo>
                  <a:lnTo>
                    <a:pt x="2759" y="1590"/>
                  </a:lnTo>
                  <a:lnTo>
                    <a:pt x="2776" y="1659"/>
                  </a:lnTo>
                  <a:lnTo>
                    <a:pt x="2753" y="1729"/>
                  </a:lnTo>
                  <a:lnTo>
                    <a:pt x="2770" y="1794"/>
                  </a:lnTo>
                  <a:lnTo>
                    <a:pt x="2824" y="1822"/>
                  </a:lnTo>
                  <a:lnTo>
                    <a:pt x="2816" y="1872"/>
                  </a:lnTo>
                  <a:lnTo>
                    <a:pt x="2846" y="1924"/>
                  </a:lnTo>
                  <a:lnTo>
                    <a:pt x="2779" y="1989"/>
                  </a:lnTo>
                  <a:lnTo>
                    <a:pt x="2834" y="2107"/>
                  </a:lnTo>
                  <a:lnTo>
                    <a:pt x="2871" y="2190"/>
                  </a:lnTo>
                  <a:lnTo>
                    <a:pt x="2816" y="2281"/>
                  </a:lnTo>
                  <a:lnTo>
                    <a:pt x="2852" y="2354"/>
                  </a:lnTo>
                  <a:lnTo>
                    <a:pt x="2880" y="2455"/>
                  </a:lnTo>
                  <a:lnTo>
                    <a:pt x="2825" y="2464"/>
                  </a:lnTo>
                  <a:lnTo>
                    <a:pt x="2825" y="2546"/>
                  </a:lnTo>
                  <a:lnTo>
                    <a:pt x="2770" y="2555"/>
                  </a:lnTo>
                  <a:lnTo>
                    <a:pt x="2724" y="2619"/>
                  </a:lnTo>
                  <a:lnTo>
                    <a:pt x="2752" y="2693"/>
                  </a:lnTo>
                  <a:lnTo>
                    <a:pt x="2679" y="2738"/>
                  </a:lnTo>
                  <a:lnTo>
                    <a:pt x="2743" y="2802"/>
                  </a:lnTo>
                  <a:lnTo>
                    <a:pt x="2651" y="2848"/>
                  </a:lnTo>
                  <a:lnTo>
                    <a:pt x="2715" y="2967"/>
                  </a:lnTo>
                  <a:lnTo>
                    <a:pt x="2670" y="3013"/>
                  </a:lnTo>
                  <a:lnTo>
                    <a:pt x="2670" y="3077"/>
                  </a:lnTo>
                  <a:lnTo>
                    <a:pt x="2587" y="3122"/>
                  </a:lnTo>
                  <a:lnTo>
                    <a:pt x="2532" y="3168"/>
                  </a:lnTo>
                  <a:lnTo>
                    <a:pt x="2441" y="3131"/>
                  </a:lnTo>
                  <a:lnTo>
                    <a:pt x="2459" y="3241"/>
                  </a:lnTo>
                  <a:lnTo>
                    <a:pt x="2441" y="3296"/>
                  </a:lnTo>
                  <a:lnTo>
                    <a:pt x="2468" y="3351"/>
                  </a:lnTo>
                  <a:lnTo>
                    <a:pt x="2487" y="3415"/>
                  </a:lnTo>
                  <a:lnTo>
                    <a:pt x="2441" y="3461"/>
                  </a:lnTo>
                  <a:lnTo>
                    <a:pt x="2377" y="3488"/>
                  </a:lnTo>
                  <a:lnTo>
                    <a:pt x="2331" y="3653"/>
                  </a:lnTo>
                  <a:lnTo>
                    <a:pt x="2368" y="3689"/>
                  </a:lnTo>
                  <a:lnTo>
                    <a:pt x="2414" y="3762"/>
                  </a:lnTo>
                  <a:lnTo>
                    <a:pt x="2295" y="374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2620963" y="2820988"/>
              <a:ext cx="469900" cy="360362"/>
            </a:xfrm>
            <a:custGeom>
              <a:avLst/>
              <a:gdLst/>
              <a:ahLst/>
              <a:cxnLst>
                <a:cxn ang="0">
                  <a:pos x="248" y="784"/>
                </a:cxn>
                <a:cxn ang="0">
                  <a:pos x="320" y="768"/>
                </a:cxn>
                <a:cxn ang="0">
                  <a:pos x="344" y="712"/>
                </a:cxn>
                <a:cxn ang="0">
                  <a:pos x="416" y="680"/>
                </a:cxn>
                <a:cxn ang="0">
                  <a:pos x="496" y="672"/>
                </a:cxn>
                <a:cxn ang="0">
                  <a:pos x="560" y="624"/>
                </a:cxn>
                <a:cxn ang="0">
                  <a:pos x="624" y="576"/>
                </a:cxn>
                <a:cxn ang="0">
                  <a:pos x="680" y="568"/>
                </a:cxn>
                <a:cxn ang="0">
                  <a:pos x="784" y="560"/>
                </a:cxn>
                <a:cxn ang="0">
                  <a:pos x="832" y="584"/>
                </a:cxn>
                <a:cxn ang="0">
                  <a:pos x="912" y="552"/>
                </a:cxn>
                <a:cxn ang="0">
                  <a:pos x="920" y="480"/>
                </a:cxn>
                <a:cxn ang="0">
                  <a:pos x="872" y="440"/>
                </a:cxn>
                <a:cxn ang="0">
                  <a:pos x="880" y="392"/>
                </a:cxn>
                <a:cxn ang="0">
                  <a:pos x="952" y="352"/>
                </a:cxn>
                <a:cxn ang="0">
                  <a:pos x="1008" y="352"/>
                </a:cxn>
                <a:cxn ang="0">
                  <a:pos x="1024" y="304"/>
                </a:cxn>
                <a:cxn ang="0">
                  <a:pos x="984" y="264"/>
                </a:cxn>
                <a:cxn ang="0">
                  <a:pos x="920" y="232"/>
                </a:cxn>
                <a:cxn ang="0">
                  <a:pos x="896" y="192"/>
                </a:cxn>
                <a:cxn ang="0">
                  <a:pos x="800" y="168"/>
                </a:cxn>
                <a:cxn ang="0">
                  <a:pos x="752" y="88"/>
                </a:cxn>
                <a:cxn ang="0">
                  <a:pos x="664" y="80"/>
                </a:cxn>
                <a:cxn ang="0">
                  <a:pos x="640" y="0"/>
                </a:cxn>
                <a:cxn ang="0">
                  <a:pos x="576" y="24"/>
                </a:cxn>
                <a:cxn ang="0">
                  <a:pos x="496" y="64"/>
                </a:cxn>
                <a:cxn ang="0">
                  <a:pos x="432" y="80"/>
                </a:cxn>
                <a:cxn ang="0">
                  <a:pos x="376" y="104"/>
                </a:cxn>
                <a:cxn ang="0">
                  <a:pos x="288" y="128"/>
                </a:cxn>
                <a:cxn ang="0">
                  <a:pos x="248" y="168"/>
                </a:cxn>
                <a:cxn ang="0">
                  <a:pos x="232" y="208"/>
                </a:cxn>
                <a:cxn ang="0">
                  <a:pos x="169" y="186"/>
                </a:cxn>
                <a:cxn ang="0">
                  <a:pos x="105" y="205"/>
                </a:cxn>
                <a:cxn ang="0">
                  <a:pos x="14" y="223"/>
                </a:cxn>
                <a:cxn ang="0">
                  <a:pos x="0" y="280"/>
                </a:cxn>
                <a:cxn ang="0">
                  <a:pos x="48" y="296"/>
                </a:cxn>
                <a:cxn ang="0">
                  <a:pos x="104" y="328"/>
                </a:cxn>
                <a:cxn ang="0">
                  <a:pos x="32" y="392"/>
                </a:cxn>
                <a:cxn ang="0">
                  <a:pos x="88" y="448"/>
                </a:cxn>
                <a:cxn ang="0">
                  <a:pos x="120" y="512"/>
                </a:cxn>
                <a:cxn ang="0">
                  <a:pos x="168" y="520"/>
                </a:cxn>
                <a:cxn ang="0">
                  <a:pos x="152" y="600"/>
                </a:cxn>
                <a:cxn ang="0">
                  <a:pos x="208" y="632"/>
                </a:cxn>
                <a:cxn ang="0">
                  <a:pos x="240" y="672"/>
                </a:cxn>
                <a:cxn ang="0">
                  <a:pos x="184" y="736"/>
                </a:cxn>
                <a:cxn ang="0">
                  <a:pos x="248" y="784"/>
                </a:cxn>
              </a:cxnLst>
              <a:rect l="0" t="0" r="r" b="b"/>
              <a:pathLst>
                <a:path w="1024" h="784">
                  <a:moveTo>
                    <a:pt x="248" y="784"/>
                  </a:moveTo>
                  <a:lnTo>
                    <a:pt x="320" y="768"/>
                  </a:lnTo>
                  <a:lnTo>
                    <a:pt x="344" y="712"/>
                  </a:lnTo>
                  <a:lnTo>
                    <a:pt x="416" y="680"/>
                  </a:lnTo>
                  <a:lnTo>
                    <a:pt x="496" y="672"/>
                  </a:lnTo>
                  <a:lnTo>
                    <a:pt x="560" y="624"/>
                  </a:lnTo>
                  <a:lnTo>
                    <a:pt x="624" y="576"/>
                  </a:lnTo>
                  <a:lnTo>
                    <a:pt x="680" y="568"/>
                  </a:lnTo>
                  <a:lnTo>
                    <a:pt x="784" y="560"/>
                  </a:lnTo>
                  <a:lnTo>
                    <a:pt x="832" y="584"/>
                  </a:lnTo>
                  <a:lnTo>
                    <a:pt x="912" y="552"/>
                  </a:lnTo>
                  <a:lnTo>
                    <a:pt x="920" y="480"/>
                  </a:lnTo>
                  <a:lnTo>
                    <a:pt x="872" y="440"/>
                  </a:lnTo>
                  <a:lnTo>
                    <a:pt x="880" y="392"/>
                  </a:lnTo>
                  <a:lnTo>
                    <a:pt x="952" y="352"/>
                  </a:lnTo>
                  <a:lnTo>
                    <a:pt x="1008" y="352"/>
                  </a:lnTo>
                  <a:lnTo>
                    <a:pt x="1024" y="304"/>
                  </a:lnTo>
                  <a:lnTo>
                    <a:pt x="984" y="264"/>
                  </a:lnTo>
                  <a:lnTo>
                    <a:pt x="920" y="232"/>
                  </a:lnTo>
                  <a:lnTo>
                    <a:pt x="896" y="192"/>
                  </a:lnTo>
                  <a:lnTo>
                    <a:pt x="800" y="168"/>
                  </a:lnTo>
                  <a:lnTo>
                    <a:pt x="752" y="88"/>
                  </a:lnTo>
                  <a:lnTo>
                    <a:pt x="664" y="80"/>
                  </a:lnTo>
                  <a:lnTo>
                    <a:pt x="640" y="0"/>
                  </a:lnTo>
                  <a:lnTo>
                    <a:pt x="576" y="24"/>
                  </a:lnTo>
                  <a:lnTo>
                    <a:pt x="496" y="64"/>
                  </a:lnTo>
                  <a:lnTo>
                    <a:pt x="432" y="80"/>
                  </a:lnTo>
                  <a:lnTo>
                    <a:pt x="376" y="104"/>
                  </a:lnTo>
                  <a:lnTo>
                    <a:pt x="288" y="128"/>
                  </a:lnTo>
                  <a:lnTo>
                    <a:pt x="248" y="168"/>
                  </a:lnTo>
                  <a:lnTo>
                    <a:pt x="232" y="208"/>
                  </a:lnTo>
                  <a:lnTo>
                    <a:pt x="169" y="186"/>
                  </a:lnTo>
                  <a:lnTo>
                    <a:pt x="105" y="205"/>
                  </a:lnTo>
                  <a:lnTo>
                    <a:pt x="14" y="223"/>
                  </a:lnTo>
                  <a:lnTo>
                    <a:pt x="0" y="280"/>
                  </a:lnTo>
                  <a:lnTo>
                    <a:pt x="48" y="296"/>
                  </a:lnTo>
                  <a:lnTo>
                    <a:pt x="104" y="328"/>
                  </a:lnTo>
                  <a:lnTo>
                    <a:pt x="32" y="392"/>
                  </a:lnTo>
                  <a:lnTo>
                    <a:pt x="88" y="448"/>
                  </a:lnTo>
                  <a:lnTo>
                    <a:pt x="120" y="512"/>
                  </a:lnTo>
                  <a:lnTo>
                    <a:pt x="168" y="520"/>
                  </a:lnTo>
                  <a:lnTo>
                    <a:pt x="152" y="600"/>
                  </a:lnTo>
                  <a:lnTo>
                    <a:pt x="208" y="632"/>
                  </a:lnTo>
                  <a:lnTo>
                    <a:pt x="240" y="672"/>
                  </a:lnTo>
                  <a:lnTo>
                    <a:pt x="184" y="736"/>
                  </a:lnTo>
                  <a:lnTo>
                    <a:pt x="248" y="78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2724150" y="1484313"/>
              <a:ext cx="1243012" cy="896936"/>
            </a:xfrm>
            <a:custGeom>
              <a:avLst/>
              <a:gdLst/>
              <a:ahLst/>
              <a:cxnLst>
                <a:cxn ang="0">
                  <a:pos x="1233" y="503"/>
                </a:cxn>
                <a:cxn ang="0">
                  <a:pos x="1389" y="512"/>
                </a:cxn>
                <a:cxn ang="0">
                  <a:pos x="1361" y="357"/>
                </a:cxn>
                <a:cxn ang="0">
                  <a:pos x="1416" y="229"/>
                </a:cxn>
                <a:cxn ang="0">
                  <a:pos x="1404" y="126"/>
                </a:cxn>
                <a:cxn ang="0">
                  <a:pos x="1343" y="83"/>
                </a:cxn>
                <a:cxn ang="0">
                  <a:pos x="1425" y="0"/>
                </a:cxn>
                <a:cxn ang="0">
                  <a:pos x="1544" y="19"/>
                </a:cxn>
                <a:cxn ang="0">
                  <a:pos x="1599" y="92"/>
                </a:cxn>
                <a:cxn ang="0">
                  <a:pos x="1700" y="64"/>
                </a:cxn>
                <a:cxn ang="0">
                  <a:pos x="1791" y="137"/>
                </a:cxn>
                <a:cxn ang="0">
                  <a:pos x="1917" y="140"/>
                </a:cxn>
                <a:cxn ang="0">
                  <a:pos x="2029" y="220"/>
                </a:cxn>
                <a:cxn ang="0">
                  <a:pos x="2001" y="412"/>
                </a:cxn>
                <a:cxn ang="0">
                  <a:pos x="2102" y="567"/>
                </a:cxn>
                <a:cxn ang="0">
                  <a:pos x="2175" y="732"/>
                </a:cxn>
                <a:cxn ang="0">
                  <a:pos x="2276" y="814"/>
                </a:cxn>
                <a:cxn ang="0">
                  <a:pos x="2330" y="713"/>
                </a:cxn>
                <a:cxn ang="0">
                  <a:pos x="2562" y="990"/>
                </a:cxn>
                <a:cxn ang="0">
                  <a:pos x="2551" y="1128"/>
                </a:cxn>
                <a:cxn ang="0">
                  <a:pos x="2578" y="1329"/>
                </a:cxn>
                <a:cxn ang="0">
                  <a:pos x="2560" y="1502"/>
                </a:cxn>
                <a:cxn ang="0">
                  <a:pos x="2706" y="1701"/>
                </a:cxn>
                <a:cxn ang="0">
                  <a:pos x="2467" y="1736"/>
                </a:cxn>
                <a:cxn ang="0">
                  <a:pos x="2371" y="1677"/>
                </a:cxn>
                <a:cxn ang="0">
                  <a:pos x="2302" y="1827"/>
                </a:cxn>
                <a:cxn ang="0">
                  <a:pos x="2028" y="1737"/>
                </a:cxn>
                <a:cxn ang="0">
                  <a:pos x="1875" y="1823"/>
                </a:cxn>
                <a:cxn ang="0">
                  <a:pos x="1702" y="1697"/>
                </a:cxn>
                <a:cxn ang="0">
                  <a:pos x="1611" y="1580"/>
                </a:cxn>
                <a:cxn ang="0">
                  <a:pos x="1519" y="1509"/>
                </a:cxn>
                <a:cxn ang="0">
                  <a:pos x="1336" y="1427"/>
                </a:cxn>
                <a:cxn ang="0">
                  <a:pos x="1186" y="1388"/>
                </a:cxn>
                <a:cxn ang="0">
                  <a:pos x="1093" y="1530"/>
                </a:cxn>
                <a:cxn ang="0">
                  <a:pos x="1024" y="1673"/>
                </a:cxn>
                <a:cxn ang="0">
                  <a:pos x="823" y="1721"/>
                </a:cxn>
                <a:cxn ang="0">
                  <a:pos x="720" y="1809"/>
                </a:cxn>
                <a:cxn ang="0">
                  <a:pos x="529" y="1865"/>
                </a:cxn>
                <a:cxn ang="0">
                  <a:pos x="504" y="1734"/>
                </a:cxn>
                <a:cxn ang="0">
                  <a:pos x="402" y="1757"/>
                </a:cxn>
                <a:cxn ang="0">
                  <a:pos x="283" y="1769"/>
                </a:cxn>
                <a:cxn ang="0">
                  <a:pos x="159" y="1617"/>
                </a:cxn>
                <a:cxn ang="0">
                  <a:pos x="64" y="1439"/>
                </a:cxn>
                <a:cxn ang="0">
                  <a:pos x="0" y="1292"/>
                </a:cxn>
                <a:cxn ang="0">
                  <a:pos x="72" y="1142"/>
                </a:cxn>
                <a:cxn ang="0">
                  <a:pos x="151" y="1061"/>
                </a:cxn>
                <a:cxn ang="0">
                  <a:pos x="175" y="981"/>
                </a:cxn>
                <a:cxn ang="0">
                  <a:pos x="240" y="837"/>
                </a:cxn>
                <a:cxn ang="0">
                  <a:pos x="312" y="774"/>
                </a:cxn>
                <a:cxn ang="0">
                  <a:pos x="421" y="813"/>
                </a:cxn>
                <a:cxn ang="0">
                  <a:pos x="501" y="713"/>
                </a:cxn>
                <a:cxn ang="0">
                  <a:pos x="618" y="606"/>
                </a:cxn>
                <a:cxn ang="0">
                  <a:pos x="889" y="675"/>
                </a:cxn>
                <a:cxn ang="0">
                  <a:pos x="1015" y="632"/>
                </a:cxn>
                <a:cxn ang="0">
                  <a:pos x="1141" y="510"/>
                </a:cxn>
              </a:cxnLst>
              <a:rect l="0" t="0" r="r" b="b"/>
              <a:pathLst>
                <a:path w="2706" h="1865">
                  <a:moveTo>
                    <a:pt x="1141" y="510"/>
                  </a:moveTo>
                  <a:lnTo>
                    <a:pt x="1233" y="503"/>
                  </a:lnTo>
                  <a:lnTo>
                    <a:pt x="1297" y="521"/>
                  </a:lnTo>
                  <a:lnTo>
                    <a:pt x="1389" y="512"/>
                  </a:lnTo>
                  <a:lnTo>
                    <a:pt x="1398" y="430"/>
                  </a:lnTo>
                  <a:lnTo>
                    <a:pt x="1361" y="357"/>
                  </a:lnTo>
                  <a:lnTo>
                    <a:pt x="1416" y="293"/>
                  </a:lnTo>
                  <a:lnTo>
                    <a:pt x="1416" y="229"/>
                  </a:lnTo>
                  <a:lnTo>
                    <a:pt x="1433" y="184"/>
                  </a:lnTo>
                  <a:lnTo>
                    <a:pt x="1404" y="126"/>
                  </a:lnTo>
                  <a:lnTo>
                    <a:pt x="1361" y="128"/>
                  </a:lnTo>
                  <a:lnTo>
                    <a:pt x="1343" y="83"/>
                  </a:lnTo>
                  <a:lnTo>
                    <a:pt x="1407" y="55"/>
                  </a:lnTo>
                  <a:lnTo>
                    <a:pt x="1425" y="0"/>
                  </a:lnTo>
                  <a:lnTo>
                    <a:pt x="1480" y="55"/>
                  </a:lnTo>
                  <a:lnTo>
                    <a:pt x="1544" y="19"/>
                  </a:lnTo>
                  <a:lnTo>
                    <a:pt x="1608" y="46"/>
                  </a:lnTo>
                  <a:lnTo>
                    <a:pt x="1599" y="92"/>
                  </a:lnTo>
                  <a:lnTo>
                    <a:pt x="1663" y="92"/>
                  </a:lnTo>
                  <a:lnTo>
                    <a:pt x="1700" y="64"/>
                  </a:lnTo>
                  <a:lnTo>
                    <a:pt x="1764" y="19"/>
                  </a:lnTo>
                  <a:lnTo>
                    <a:pt x="1791" y="137"/>
                  </a:lnTo>
                  <a:lnTo>
                    <a:pt x="1903" y="83"/>
                  </a:lnTo>
                  <a:lnTo>
                    <a:pt x="1917" y="140"/>
                  </a:lnTo>
                  <a:lnTo>
                    <a:pt x="1980" y="145"/>
                  </a:lnTo>
                  <a:lnTo>
                    <a:pt x="2029" y="220"/>
                  </a:lnTo>
                  <a:lnTo>
                    <a:pt x="1965" y="311"/>
                  </a:lnTo>
                  <a:lnTo>
                    <a:pt x="2001" y="412"/>
                  </a:lnTo>
                  <a:lnTo>
                    <a:pt x="2020" y="494"/>
                  </a:lnTo>
                  <a:lnTo>
                    <a:pt x="2102" y="567"/>
                  </a:lnTo>
                  <a:lnTo>
                    <a:pt x="2175" y="640"/>
                  </a:lnTo>
                  <a:lnTo>
                    <a:pt x="2175" y="732"/>
                  </a:lnTo>
                  <a:lnTo>
                    <a:pt x="2193" y="814"/>
                  </a:lnTo>
                  <a:lnTo>
                    <a:pt x="2276" y="814"/>
                  </a:lnTo>
                  <a:lnTo>
                    <a:pt x="2303" y="768"/>
                  </a:lnTo>
                  <a:lnTo>
                    <a:pt x="2330" y="713"/>
                  </a:lnTo>
                  <a:lnTo>
                    <a:pt x="2473" y="798"/>
                  </a:lnTo>
                  <a:lnTo>
                    <a:pt x="2562" y="990"/>
                  </a:lnTo>
                  <a:lnTo>
                    <a:pt x="2520" y="1058"/>
                  </a:lnTo>
                  <a:lnTo>
                    <a:pt x="2551" y="1128"/>
                  </a:lnTo>
                  <a:lnTo>
                    <a:pt x="2569" y="1242"/>
                  </a:lnTo>
                  <a:lnTo>
                    <a:pt x="2578" y="1329"/>
                  </a:lnTo>
                  <a:lnTo>
                    <a:pt x="2641" y="1401"/>
                  </a:lnTo>
                  <a:lnTo>
                    <a:pt x="2560" y="1502"/>
                  </a:lnTo>
                  <a:lnTo>
                    <a:pt x="2644" y="1565"/>
                  </a:lnTo>
                  <a:lnTo>
                    <a:pt x="2706" y="1701"/>
                  </a:lnTo>
                  <a:lnTo>
                    <a:pt x="2559" y="1701"/>
                  </a:lnTo>
                  <a:lnTo>
                    <a:pt x="2467" y="1736"/>
                  </a:lnTo>
                  <a:lnTo>
                    <a:pt x="2415" y="1644"/>
                  </a:lnTo>
                  <a:lnTo>
                    <a:pt x="2371" y="1677"/>
                  </a:lnTo>
                  <a:lnTo>
                    <a:pt x="2305" y="1712"/>
                  </a:lnTo>
                  <a:lnTo>
                    <a:pt x="2302" y="1827"/>
                  </a:lnTo>
                  <a:lnTo>
                    <a:pt x="2121" y="1781"/>
                  </a:lnTo>
                  <a:lnTo>
                    <a:pt x="2028" y="1737"/>
                  </a:lnTo>
                  <a:lnTo>
                    <a:pt x="1872" y="1719"/>
                  </a:lnTo>
                  <a:lnTo>
                    <a:pt x="1875" y="1823"/>
                  </a:lnTo>
                  <a:lnTo>
                    <a:pt x="1773" y="1755"/>
                  </a:lnTo>
                  <a:lnTo>
                    <a:pt x="1702" y="1697"/>
                  </a:lnTo>
                  <a:lnTo>
                    <a:pt x="1644" y="1665"/>
                  </a:lnTo>
                  <a:lnTo>
                    <a:pt x="1611" y="1580"/>
                  </a:lnTo>
                  <a:lnTo>
                    <a:pt x="1563" y="1568"/>
                  </a:lnTo>
                  <a:lnTo>
                    <a:pt x="1519" y="1509"/>
                  </a:lnTo>
                  <a:lnTo>
                    <a:pt x="1426" y="1445"/>
                  </a:lnTo>
                  <a:lnTo>
                    <a:pt x="1336" y="1427"/>
                  </a:lnTo>
                  <a:lnTo>
                    <a:pt x="1261" y="1391"/>
                  </a:lnTo>
                  <a:lnTo>
                    <a:pt x="1186" y="1388"/>
                  </a:lnTo>
                  <a:lnTo>
                    <a:pt x="1180" y="1481"/>
                  </a:lnTo>
                  <a:lnTo>
                    <a:pt x="1093" y="1530"/>
                  </a:lnTo>
                  <a:lnTo>
                    <a:pt x="1068" y="1604"/>
                  </a:lnTo>
                  <a:lnTo>
                    <a:pt x="1024" y="1673"/>
                  </a:lnTo>
                  <a:lnTo>
                    <a:pt x="925" y="1703"/>
                  </a:lnTo>
                  <a:lnTo>
                    <a:pt x="823" y="1721"/>
                  </a:lnTo>
                  <a:lnTo>
                    <a:pt x="787" y="1773"/>
                  </a:lnTo>
                  <a:lnTo>
                    <a:pt x="720" y="1809"/>
                  </a:lnTo>
                  <a:lnTo>
                    <a:pt x="621" y="1820"/>
                  </a:lnTo>
                  <a:lnTo>
                    <a:pt x="529" y="1865"/>
                  </a:lnTo>
                  <a:lnTo>
                    <a:pt x="502" y="1796"/>
                  </a:lnTo>
                  <a:lnTo>
                    <a:pt x="504" y="1734"/>
                  </a:lnTo>
                  <a:lnTo>
                    <a:pt x="438" y="1793"/>
                  </a:lnTo>
                  <a:lnTo>
                    <a:pt x="402" y="1757"/>
                  </a:lnTo>
                  <a:lnTo>
                    <a:pt x="345" y="1785"/>
                  </a:lnTo>
                  <a:lnTo>
                    <a:pt x="283" y="1769"/>
                  </a:lnTo>
                  <a:lnTo>
                    <a:pt x="216" y="1749"/>
                  </a:lnTo>
                  <a:lnTo>
                    <a:pt x="159" y="1617"/>
                  </a:lnTo>
                  <a:lnTo>
                    <a:pt x="108" y="1533"/>
                  </a:lnTo>
                  <a:lnTo>
                    <a:pt x="64" y="1439"/>
                  </a:lnTo>
                  <a:lnTo>
                    <a:pt x="40" y="1350"/>
                  </a:lnTo>
                  <a:lnTo>
                    <a:pt x="0" y="1292"/>
                  </a:lnTo>
                  <a:lnTo>
                    <a:pt x="46" y="1230"/>
                  </a:lnTo>
                  <a:lnTo>
                    <a:pt x="72" y="1142"/>
                  </a:lnTo>
                  <a:lnTo>
                    <a:pt x="82" y="1070"/>
                  </a:lnTo>
                  <a:lnTo>
                    <a:pt x="151" y="1061"/>
                  </a:lnTo>
                  <a:lnTo>
                    <a:pt x="210" y="1023"/>
                  </a:lnTo>
                  <a:lnTo>
                    <a:pt x="175" y="981"/>
                  </a:lnTo>
                  <a:lnTo>
                    <a:pt x="228" y="911"/>
                  </a:lnTo>
                  <a:lnTo>
                    <a:pt x="240" y="837"/>
                  </a:lnTo>
                  <a:lnTo>
                    <a:pt x="228" y="759"/>
                  </a:lnTo>
                  <a:lnTo>
                    <a:pt x="312" y="774"/>
                  </a:lnTo>
                  <a:lnTo>
                    <a:pt x="354" y="815"/>
                  </a:lnTo>
                  <a:lnTo>
                    <a:pt x="421" y="813"/>
                  </a:lnTo>
                  <a:lnTo>
                    <a:pt x="472" y="776"/>
                  </a:lnTo>
                  <a:lnTo>
                    <a:pt x="501" y="713"/>
                  </a:lnTo>
                  <a:lnTo>
                    <a:pt x="561" y="648"/>
                  </a:lnTo>
                  <a:lnTo>
                    <a:pt x="618" y="606"/>
                  </a:lnTo>
                  <a:lnTo>
                    <a:pt x="804" y="648"/>
                  </a:lnTo>
                  <a:lnTo>
                    <a:pt x="889" y="675"/>
                  </a:lnTo>
                  <a:lnTo>
                    <a:pt x="967" y="725"/>
                  </a:lnTo>
                  <a:lnTo>
                    <a:pt x="1015" y="632"/>
                  </a:lnTo>
                  <a:lnTo>
                    <a:pt x="1023" y="522"/>
                  </a:lnTo>
                  <a:lnTo>
                    <a:pt x="1141" y="5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aphicFrame>
        <p:nvGraphicFramePr>
          <p:cNvPr id="37" name="Tabulka 36"/>
          <p:cNvGraphicFramePr>
            <a:graphicFrameLocks noGrp="1"/>
          </p:cNvGraphicFramePr>
          <p:nvPr>
            <p:extLst/>
          </p:nvPr>
        </p:nvGraphicFramePr>
        <p:xfrm>
          <a:off x="992979" y="2355891"/>
          <a:ext cx="3490638" cy="336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918">
                  <a:extLst>
                    <a:ext uri="{9D8B030D-6E8A-4147-A177-3AD203B41FA5}">
                      <a16:colId xmlns:a16="http://schemas.microsoft.com/office/drawing/2014/main" val="1512484574"/>
                    </a:ext>
                  </a:extLst>
                </a:gridCol>
                <a:gridCol w="901360">
                  <a:extLst>
                    <a:ext uri="{9D8B030D-6E8A-4147-A177-3AD203B41FA5}">
                      <a16:colId xmlns:a16="http://schemas.microsoft.com/office/drawing/2014/main" val="3250440048"/>
                    </a:ext>
                  </a:extLst>
                </a:gridCol>
                <a:gridCol w="901360">
                  <a:extLst>
                    <a:ext uri="{9D8B030D-6E8A-4147-A177-3AD203B41FA5}">
                      <a16:colId xmlns:a16="http://schemas.microsoft.com/office/drawing/2014/main" val="1380392986"/>
                    </a:ext>
                  </a:extLst>
                </a:gridCol>
              </a:tblGrid>
              <a:tr h="306000">
                <a:tc>
                  <a:txBody>
                    <a:bodyPr/>
                    <a:lstStyle/>
                    <a:p>
                      <a:endParaRPr lang="cs-CZ" sz="13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0" dirty="0" smtClean="0">
                          <a:latin typeface="+mn-lt"/>
                        </a:rPr>
                        <a:t>ZV</a:t>
                      </a:r>
                      <a:endParaRPr lang="cs-CZ" sz="13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0" dirty="0" smtClean="0">
                          <a:latin typeface="+mn-lt"/>
                        </a:rPr>
                        <a:t>SV</a:t>
                      </a:r>
                      <a:endParaRPr lang="cs-CZ" sz="13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726796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Pardubický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42,31%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11,41%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802432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Zlínský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47,61%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16,84%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34040731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Liberecký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35,25%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4,76%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9031646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Moravskoslezský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45,56%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15,65%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725901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Ústecký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40,22%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13,10%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835473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Karlovarský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42,33%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17,65%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06894881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Vysočina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36,00%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13,00%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1697521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Jihomoravský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38,77%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17,51%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5204129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Olomoucký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44,05%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22,99%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30605581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Jihočeský</a:t>
                      </a: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37,42%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17,27%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5729301"/>
                  </a:ext>
                </a:extLst>
              </a:tr>
            </a:tbl>
          </a:graphicData>
        </a:graphic>
      </p:graphicFrame>
      <p:sp>
        <p:nvSpPr>
          <p:cNvPr id="38" name="TextovéPole 37"/>
          <p:cNvSpPr txBox="1"/>
          <p:nvPr/>
        </p:nvSpPr>
        <p:spPr>
          <a:xfrm>
            <a:off x="9806151" y="1707922"/>
            <a:ext cx="2416063" cy="307777"/>
          </a:xfrm>
          <a:prstGeom prst="rect">
            <a:avLst/>
          </a:prstGeom>
          <a:solidFill>
            <a:srgbClr val="C60C30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Rozdíly ZV x SV</a:t>
            </a:r>
          </a:p>
        </p:txBody>
      </p:sp>
      <p:sp>
        <p:nvSpPr>
          <p:cNvPr id="39" name="Obdélník 38"/>
          <p:cNvSpPr/>
          <p:nvPr/>
        </p:nvSpPr>
        <p:spPr>
          <a:xfrm>
            <a:off x="7018662" y="2224621"/>
            <a:ext cx="9396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 30,49 %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Obdélník 39"/>
          <p:cNvSpPr/>
          <p:nvPr/>
        </p:nvSpPr>
        <p:spPr>
          <a:xfrm>
            <a:off x="9729767" y="4454188"/>
            <a:ext cx="997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30,77 %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TextovéPole 40"/>
          <p:cNvSpPr txBox="1"/>
          <p:nvPr/>
        </p:nvSpPr>
        <p:spPr>
          <a:xfrm>
            <a:off x="9307073" y="3908336"/>
            <a:ext cx="104532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21,06 %</a:t>
            </a:r>
          </a:p>
        </p:txBody>
      </p:sp>
    </p:spTree>
    <p:extLst>
      <p:ext uri="{BB962C8B-B14F-4D97-AF65-F5344CB8AC3E}">
        <p14:creationId xmlns:p14="http://schemas.microsoft.com/office/powerpoint/2010/main" val="35086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409616"/>
            <a:ext cx="10833097" cy="1218795"/>
          </a:xfrm>
        </p:spPr>
        <p:txBody>
          <a:bodyPr/>
          <a:lstStyle/>
          <a:p>
            <a:r>
              <a:rPr lang="cs-CZ" sz="4400" dirty="0"/>
              <a:t>Lepšímu klimatu na školách prospívají preventivní </a:t>
            </a:r>
            <a:r>
              <a:rPr lang="cs-CZ" sz="4400" dirty="0" smtClean="0"/>
              <a:t>aktivity</a:t>
            </a:r>
            <a:endParaRPr lang="cs-CZ" sz="4400" dirty="0"/>
          </a:p>
        </p:txBody>
      </p:sp>
      <p:sp>
        <p:nvSpPr>
          <p:cNvPr id="4" name="Obdélník 3"/>
          <p:cNvSpPr/>
          <p:nvPr/>
        </p:nvSpPr>
        <p:spPr>
          <a:xfrm>
            <a:off x="885344" y="1949019"/>
            <a:ext cx="5784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Oblast DVPP 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Arial" panose="020B0604020202020204" pitchFamily="34" charset="0"/>
              </a:rPr>
              <a:t>→ 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60C30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Prevence  a projevy rizikového chování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C60C3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916734" y="3235724"/>
            <a:ext cx="7506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ko-K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Segoe UI"/>
                <a:ea typeface="+mn-ea"/>
                <a:cs typeface="Arial" pitchFamily="34" charset="0"/>
              </a:rPr>
              <a:t>ZV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Segoe UI"/>
              <a:ea typeface="+mn-ea"/>
              <a:cs typeface="Arial" pitchFamily="34" charset="0"/>
            </a:endParaRPr>
          </a:p>
        </p:txBody>
      </p:sp>
      <p:sp>
        <p:nvSpPr>
          <p:cNvPr id="6" name="Ovál 5"/>
          <p:cNvSpPr/>
          <p:nvPr/>
        </p:nvSpPr>
        <p:spPr>
          <a:xfrm>
            <a:off x="1778546" y="2970131"/>
            <a:ext cx="1651378" cy="1651378"/>
          </a:xfrm>
          <a:prstGeom prst="ellipse">
            <a:avLst/>
          </a:prstGeom>
          <a:solidFill>
            <a:schemeClr val="bg1"/>
          </a:solidFill>
          <a:ln w="76200" cmpd="thickThin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28,96</a:t>
            </a:r>
            <a:endParaRPr kumimoji="0" lang="cs-CZ" sz="2400" b="0" i="0" u="none" strike="noStrike" kern="1200" cap="none" spc="0" normalizeH="0" baseline="0" noProof="0" dirty="0">
              <a:ln w="19050"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252503" y="2856310"/>
            <a:ext cx="3548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ČR</a:t>
            </a:r>
          </a:p>
        </p:txBody>
      </p:sp>
      <p:sp>
        <p:nvSpPr>
          <p:cNvPr id="8" name="Obdélník 7"/>
          <p:cNvSpPr/>
          <p:nvPr/>
        </p:nvSpPr>
        <p:spPr>
          <a:xfrm>
            <a:off x="5081302" y="3235724"/>
            <a:ext cx="7506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ko-K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Segoe UI"/>
                <a:ea typeface="+mn-ea"/>
                <a:cs typeface="Arial" pitchFamily="34" charset="0"/>
              </a:rPr>
              <a:t>SV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Segoe UI"/>
              <a:ea typeface="+mn-ea"/>
              <a:cs typeface="Arial" pitchFamily="34" charset="0"/>
            </a:endParaRPr>
          </a:p>
        </p:txBody>
      </p:sp>
      <p:sp>
        <p:nvSpPr>
          <p:cNvPr id="9" name="Ovál 8"/>
          <p:cNvSpPr/>
          <p:nvPr/>
        </p:nvSpPr>
        <p:spPr>
          <a:xfrm>
            <a:off x="5943114" y="2970131"/>
            <a:ext cx="1651378" cy="1651378"/>
          </a:xfrm>
          <a:prstGeom prst="ellipse">
            <a:avLst/>
          </a:prstGeom>
          <a:solidFill>
            <a:schemeClr val="bg1"/>
          </a:solidFill>
          <a:ln w="76200" cmpd="thickThin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19,69</a:t>
            </a:r>
            <a:endParaRPr kumimoji="0" lang="cs-CZ" sz="2400" b="0" i="0" u="none" strike="noStrike" kern="1200" cap="none" spc="0" normalizeH="0" baseline="0" noProof="0" dirty="0">
              <a:ln w="19050"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7417071" y="2856310"/>
            <a:ext cx="3548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ČR</a:t>
            </a:r>
          </a:p>
        </p:txBody>
      </p:sp>
      <p:graphicFrame>
        <p:nvGraphicFramePr>
          <p:cNvPr id="11" name="Tabulka 10"/>
          <p:cNvGraphicFramePr>
            <a:graphicFrameLocks noGrp="1"/>
          </p:cNvGraphicFramePr>
          <p:nvPr>
            <p:extLst/>
          </p:nvPr>
        </p:nvGraphicFramePr>
        <p:xfrm>
          <a:off x="982663" y="397117"/>
          <a:ext cx="10837862" cy="55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40712">
                  <a:extLst>
                    <a:ext uri="{9D8B030D-6E8A-4147-A177-3AD203B41FA5}">
                      <a16:colId xmlns:a16="http://schemas.microsoft.com/office/drawing/2014/main" val="1512484574"/>
                    </a:ext>
                  </a:extLst>
                </a:gridCol>
                <a:gridCol w="2798575">
                  <a:extLst>
                    <a:ext uri="{9D8B030D-6E8A-4147-A177-3AD203B41FA5}">
                      <a16:colId xmlns:a16="http://schemas.microsoft.com/office/drawing/2014/main" val="3250440048"/>
                    </a:ext>
                  </a:extLst>
                </a:gridCol>
                <a:gridCol w="2798575">
                  <a:extLst>
                    <a:ext uri="{9D8B030D-6E8A-4147-A177-3AD203B41FA5}">
                      <a16:colId xmlns:a16="http://schemas.microsoft.com/office/drawing/2014/main" val="1380392986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cs-CZ" sz="1600" b="0" dirty="0" smtClean="0">
                          <a:latin typeface="+mn-lt"/>
                        </a:rPr>
                        <a:t>DVPP – Prevence a projevy rizikového chování žáků</a:t>
                      </a:r>
                      <a:endParaRPr lang="cs-CZ" sz="1600" b="0" dirty="0">
                        <a:latin typeface="+mn-lt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b="0" dirty="0" smtClean="0">
                          <a:latin typeface="+mn-lt"/>
                        </a:rPr>
                        <a:t>ZV</a:t>
                      </a:r>
                      <a:endParaRPr lang="cs-CZ" sz="24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b="0" dirty="0" smtClean="0">
                          <a:latin typeface="+mn-lt"/>
                        </a:rPr>
                        <a:t>SV</a:t>
                      </a:r>
                      <a:endParaRPr lang="cs-CZ" sz="24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726796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Praha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32,34%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17,15%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80243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Středočeský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27,89%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16,80%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3404073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Plzeňský</a:t>
                      </a:r>
                      <a:endParaRPr lang="cs-CZ" sz="2000" b="0" i="0" u="none" strike="noStrike" dirty="0">
                        <a:solidFill>
                          <a:schemeClr val="accent6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23,42%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23,16%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9031646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Karlovarský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32,52%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16,47%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7259012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Ústecký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13,10%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835473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Jihočeský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30,18%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23,74%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0689488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Liberecký</a:t>
                      </a:r>
                      <a:endParaRPr lang="cs-CZ" sz="2000" b="0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31,25%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10,71%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169752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Královéhradecký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30,00%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20,59%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520412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Pardubický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33,43%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18,12%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3060558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Vysočina</a:t>
                      </a:r>
                      <a:endParaRPr lang="cs-CZ" sz="2000" b="0" i="0" u="none" strike="noStrike" dirty="0">
                        <a:solidFill>
                          <a:schemeClr val="accent6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27,79%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27,50%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57293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Jihomoravský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15,95%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31425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Olomoucký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30,48%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16,09%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53560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Moravskoslezský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30,76%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26,19%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075104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Zlínský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5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29,79%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60307245"/>
                  </a:ext>
                </a:extLst>
              </a:tr>
            </a:tbl>
          </a:graphicData>
        </a:graphic>
      </p:graphicFrame>
      <p:sp>
        <p:nvSpPr>
          <p:cNvPr id="12" name="Obdélník 11"/>
          <p:cNvSpPr/>
          <p:nvPr/>
        </p:nvSpPr>
        <p:spPr>
          <a:xfrm>
            <a:off x="982663" y="6447292"/>
            <a:ext cx="10833096" cy="260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Datový zdroj: ČŠI / Dotazník pro učitele ZV 2017-18 (formulář vyplnilo 8 569 učitelů) /  </a:t>
            </a:r>
            <a:r>
              <a:rPr kumimoji="0" lang="cs-CZ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Dotazník pro učitele SV 2017-18</a:t>
            </a:r>
            <a:r>
              <a:rPr kumimoji="0" lang="cs-CZ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Times New Roman" panose="02020603050405020304" pitchFamily="18" charset="0"/>
              </a:rPr>
              <a:t> (formulář vyplnilo 4 483 učitelů)</a:t>
            </a:r>
            <a:endParaRPr kumimoji="0" lang="cs-CZ" sz="110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egoe U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58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1" y="4185286"/>
            <a:ext cx="5885499" cy="871537"/>
          </a:xfrm>
        </p:spPr>
        <p:txBody>
          <a:bodyPr/>
          <a:lstStyle/>
          <a:p>
            <a:r>
              <a:rPr lang="cs-CZ" dirty="0" smtClean="0"/>
              <a:t>Podpora školních aktivit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429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kupina 5">
            <a:extLst>
              <a:ext uri="{FF2B5EF4-FFF2-40B4-BE49-F238E27FC236}">
                <a16:creationId xmlns:a16="http://schemas.microsoft.com/office/drawing/2014/main" id="{DB2CF482-4A2C-48A8-A559-C06462D6F85A}"/>
              </a:ext>
            </a:extLst>
          </p:cNvPr>
          <p:cNvGrpSpPr/>
          <p:nvPr/>
        </p:nvGrpSpPr>
        <p:grpSpPr>
          <a:xfrm>
            <a:off x="2394931" y="651667"/>
            <a:ext cx="8039535" cy="11900552"/>
            <a:chOff x="2394931" y="651667"/>
            <a:chExt cx="8039535" cy="11900552"/>
          </a:xfrm>
        </p:grpSpPr>
        <p:pic>
          <p:nvPicPr>
            <p:cNvPr id="2" name="Obrázek 1">
              <a:extLst>
                <a:ext uri="{FF2B5EF4-FFF2-40B4-BE49-F238E27FC236}">
                  <a16:creationId xmlns:a16="http://schemas.microsoft.com/office/drawing/2014/main" id="{64493CCB-201D-4A53-A73E-896F8F00D0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94931" y="651667"/>
              <a:ext cx="8039535" cy="6275907"/>
            </a:xfrm>
            <a:prstGeom prst="rect">
              <a:avLst/>
            </a:prstGeom>
          </p:spPr>
        </p:pic>
        <p:pic>
          <p:nvPicPr>
            <p:cNvPr id="3" name="Obrázek 2">
              <a:extLst>
                <a:ext uri="{FF2B5EF4-FFF2-40B4-BE49-F238E27FC236}">
                  <a16:creationId xmlns:a16="http://schemas.microsoft.com/office/drawing/2014/main" id="{5AC5453E-9700-4384-8763-3DCF18E425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11068" y="6029661"/>
              <a:ext cx="8017200" cy="6522558"/>
            </a:xfrm>
            <a:prstGeom prst="rect">
              <a:avLst/>
            </a:prstGeom>
          </p:spPr>
        </p:pic>
      </p:grpSp>
      <p:sp>
        <p:nvSpPr>
          <p:cNvPr id="9" name="Obdélník 8">
            <a:extLst>
              <a:ext uri="{FF2B5EF4-FFF2-40B4-BE49-F238E27FC236}">
                <a16:creationId xmlns:a16="http://schemas.microsoft.com/office/drawing/2014/main" id="{2B86448B-51F4-41A2-B31D-08FAFFB86AAD}"/>
              </a:ext>
            </a:extLst>
          </p:cNvPr>
          <p:cNvSpPr/>
          <p:nvPr/>
        </p:nvSpPr>
        <p:spPr>
          <a:xfrm>
            <a:off x="0" y="-125730"/>
            <a:ext cx="12192000" cy="507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C40D7E13-770A-4BAA-81AA-BBAF7A453256}"/>
              </a:ext>
            </a:extLst>
          </p:cNvPr>
          <p:cNvSpPr/>
          <p:nvPr/>
        </p:nvSpPr>
        <p:spPr>
          <a:xfrm>
            <a:off x="0" y="5549462"/>
            <a:ext cx="12192000" cy="1308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3DEEA4A-BC36-4D3C-8173-6B4A3CEA4F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01"/>
          <a:stretch/>
        </p:blipFill>
        <p:spPr>
          <a:xfrm>
            <a:off x="1704037" y="-125730"/>
            <a:ext cx="8783925" cy="6896263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AAFF8D61-164E-4528-A7FE-CA99327D657F}"/>
              </a:ext>
            </a:extLst>
          </p:cNvPr>
          <p:cNvSpPr/>
          <p:nvPr/>
        </p:nvSpPr>
        <p:spPr>
          <a:xfrm flipV="1">
            <a:off x="4617642" y="4003207"/>
            <a:ext cx="1800000" cy="179321"/>
          </a:xfrm>
          <a:prstGeom prst="rect">
            <a:avLst/>
          </a:prstGeom>
          <a:noFill/>
          <a:ln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010E0456-0758-4E42-A209-E4BA35F305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2241" y="7844627"/>
            <a:ext cx="948085" cy="118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7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 L 0.0013 -1.07199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5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37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97 -0.0088 L -0.15208 -0.14977 C -0.17448 -0.17755 -0.20742 -0.22477 -0.24062 -0.27778 C -0.2776 -0.33773 -0.30638 -0.38796 -0.32448 -0.42569 L -0.41367 -0.60671 " pathEditMode="relative" rAng="2520000" ptsTypes="AAAAA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14" y="-2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>
            <a:extLst>
              <a:ext uri="{FF2B5EF4-FFF2-40B4-BE49-F238E27FC236}">
                <a16:creationId xmlns:a16="http://schemas.microsoft.com/office/drawing/2014/main" id="{D37A8751-6C44-4D68-86CC-53C0632ECD5D}"/>
              </a:ext>
            </a:extLst>
          </p:cNvPr>
          <p:cNvSpPr/>
          <p:nvPr/>
        </p:nvSpPr>
        <p:spPr>
          <a:xfrm>
            <a:off x="0" y="-125730"/>
            <a:ext cx="12192000" cy="507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497558F8-228E-44B8-9ECF-052C41B3B6E1}"/>
              </a:ext>
            </a:extLst>
          </p:cNvPr>
          <p:cNvSpPr/>
          <p:nvPr/>
        </p:nvSpPr>
        <p:spPr>
          <a:xfrm flipV="1">
            <a:off x="8585941" y="3995028"/>
            <a:ext cx="1332000" cy="360000"/>
          </a:xfrm>
          <a:prstGeom prst="rect">
            <a:avLst/>
          </a:prstGeom>
          <a:noFill/>
          <a:ln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88" y="478244"/>
            <a:ext cx="8285297" cy="6379756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C40D7E13-770A-4BAA-81AA-BBAF7A453256}"/>
              </a:ext>
            </a:extLst>
          </p:cNvPr>
          <p:cNvSpPr/>
          <p:nvPr/>
        </p:nvSpPr>
        <p:spPr>
          <a:xfrm>
            <a:off x="0" y="5549462"/>
            <a:ext cx="12192000" cy="1308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B3DEEA4A-BC36-4D3C-8173-6B4A3CEA4F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01"/>
          <a:stretch/>
        </p:blipFill>
        <p:spPr>
          <a:xfrm>
            <a:off x="1880286" y="-38263"/>
            <a:ext cx="8783925" cy="6896263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010E0456-0758-4E42-A209-E4BA35F305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2241" y="7844627"/>
            <a:ext cx="948085" cy="118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4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0.00182 -0.3226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1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7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-0.14791 -0.06574 C -0.17916 -0.07523 -0.21745 -0.10856 -0.25 -0.16065 C -0.28607 -0.22361 -0.30924 -0.2831 -0.31771 -0.3375 L -0.36745 -0.58819 " pathEditMode="relative" rAng="2520000" ptsTypes="AAAAA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-2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1" y="4185286"/>
            <a:ext cx="1687387" cy="871537"/>
          </a:xfrm>
        </p:spPr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180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Faktory ovlivňující výsledky žáka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982662" y="5633232"/>
            <a:ext cx="106049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cs-CZ" sz="1000" i="1" dirty="0" smtClean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Zdroj: </a:t>
            </a:r>
            <a:r>
              <a:rPr lang="cs-CZ" sz="1000" i="1" dirty="0" err="1" smtClean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Hattie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J.: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Visible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Learning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A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synthesis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800 meta-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analyses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relating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achievement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London &amp; New York: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Routledge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(2009). John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Hattie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Visible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Learning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Maximizing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impact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learning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London &amp; New York: </a:t>
            </a:r>
            <a:r>
              <a:rPr lang="cs-CZ" sz="1000" i="1" dirty="0" err="1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Routledge</a:t>
            </a:r>
            <a:r>
              <a:rPr lang="cs-CZ" sz="1000" i="1" dirty="0">
                <a:solidFill>
                  <a:schemeClr val="accent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(2012).</a:t>
            </a:r>
          </a:p>
        </p:txBody>
      </p:sp>
      <p:graphicFrame>
        <p:nvGraphicFramePr>
          <p:cNvPr id="6" name="Graf 5"/>
          <p:cNvGraphicFramePr/>
          <p:nvPr>
            <p:extLst>
              <p:ext uri="{D42A27DB-BD31-4B8C-83A1-F6EECF244321}">
                <p14:modId xmlns:p14="http://schemas.microsoft.com/office/powerpoint/2010/main" val="1108988328"/>
              </p:ext>
            </p:extLst>
          </p:nvPr>
        </p:nvGraphicFramePr>
        <p:xfrm>
          <a:off x="732142" y="1373569"/>
          <a:ext cx="6733372" cy="4161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Obráze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914" y="2127195"/>
            <a:ext cx="3328480" cy="265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6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3" y="430349"/>
            <a:ext cx="10074220" cy="1218795"/>
          </a:xfrm>
        </p:spPr>
        <p:txBody>
          <a:bodyPr anchor="ctr"/>
          <a:lstStyle/>
          <a:p>
            <a:r>
              <a:rPr lang="cs-CZ" sz="4400" dirty="0" smtClean="0"/>
              <a:t>Proč má význam přemýšlet o tom, co učitelé ve třídě dělají či nedělají?</a:t>
            </a:r>
            <a:endParaRPr lang="cs-CZ" sz="4400" dirty="0"/>
          </a:p>
        </p:txBody>
      </p:sp>
      <p:sp>
        <p:nvSpPr>
          <p:cNvPr id="7" name="Obdélník 6"/>
          <p:cNvSpPr/>
          <p:nvPr/>
        </p:nvSpPr>
        <p:spPr>
          <a:xfrm>
            <a:off x="982664" y="1828800"/>
            <a:ext cx="2107378" cy="36155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Vztahy mezi učitelem </a:t>
            </a:r>
            <a:b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a žáky jsou v průběhu školního roku relativně stabilní</a:t>
            </a:r>
          </a:p>
          <a:p>
            <a:pPr algn="ctr"/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8828689" y="1828800"/>
            <a:ext cx="2991835" cy="36155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 algn="ctr"/>
            <a:r>
              <a:rPr lang="cs-CZ" sz="2400" dirty="0"/>
              <a:t>Prvních 10 minut setkání s novou třídou zásadně ovlivňuje vzájemný vztah učitele a žáků ve třídě na několik týdnů dopředu</a:t>
            </a:r>
          </a:p>
          <a:p>
            <a:pPr algn="ctr"/>
            <a:endParaRPr lang="cs-CZ" dirty="0"/>
          </a:p>
        </p:txBody>
      </p:sp>
      <p:pic>
        <p:nvPicPr>
          <p:cNvPr id="10" name="Obrázek 9"/>
          <p:cNvPicPr/>
          <p:nvPr/>
        </p:nvPicPr>
        <p:blipFill rotWithShape="1">
          <a:blip r:embed="rId3"/>
          <a:srcRect t="256" r="555" b="2327"/>
          <a:stretch/>
        </p:blipFill>
        <p:spPr>
          <a:xfrm>
            <a:off x="3090042" y="1828800"/>
            <a:ext cx="5654565" cy="3615559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</p:pic>
      <p:sp>
        <p:nvSpPr>
          <p:cNvPr id="11" name="Obdélník 10"/>
          <p:cNvSpPr/>
          <p:nvPr/>
        </p:nvSpPr>
        <p:spPr>
          <a:xfrm>
            <a:off x="982663" y="5624015"/>
            <a:ext cx="105492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cs-CZ" sz="900" i="1" dirty="0" smtClean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Zdroj: TIM 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MAINHARD, M.,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Mieke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BREKELMANS,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Perry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den BROK a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WUBBELS.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development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classroom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social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climate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first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months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school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year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Contemporary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900" i="1" dirty="0" err="1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cs-CZ" sz="900" i="1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Psychology [online]. 2011, 36(3), 190-200 [cit. 2018-09-25]. DOI: 10.1016/j.cedpsych.2010.06.002. ISSN 0361476X.</a:t>
            </a:r>
            <a:endParaRPr lang="cs-CZ" sz="900" i="1" dirty="0">
              <a:solidFill>
                <a:schemeClr val="bg1">
                  <a:lumMod val="6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52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ál 22">
            <a:extLst>
              <a:ext uri="{FF2B5EF4-FFF2-40B4-BE49-F238E27FC236}">
                <a16:creationId xmlns:a16="http://schemas.microsoft.com/office/drawing/2014/main" id="{61B5EA39-2844-4BB7-9774-0E6C079551DD}"/>
              </a:ext>
            </a:extLst>
          </p:cNvPr>
          <p:cNvSpPr/>
          <p:nvPr/>
        </p:nvSpPr>
        <p:spPr>
          <a:xfrm>
            <a:off x="5248224" y="2275630"/>
            <a:ext cx="2306740" cy="23067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Kvalitní škola</a:t>
            </a:r>
          </a:p>
        </p:txBody>
      </p:sp>
      <p:sp>
        <p:nvSpPr>
          <p:cNvPr id="3" name="Ohnutý pruh 2">
            <a:extLst>
              <a:ext uri="{FF2B5EF4-FFF2-40B4-BE49-F238E27FC236}">
                <a16:creationId xmlns:a16="http://schemas.microsoft.com/office/drawing/2014/main" id="{564BECE4-EE8A-48B8-9CD9-7D7A2A49F5D8}"/>
              </a:ext>
            </a:extLst>
          </p:cNvPr>
          <p:cNvSpPr/>
          <p:nvPr/>
        </p:nvSpPr>
        <p:spPr>
          <a:xfrm>
            <a:off x="3959769" y="987175"/>
            <a:ext cx="4883650" cy="4883650"/>
          </a:xfrm>
          <a:prstGeom prst="blockArc">
            <a:avLst>
              <a:gd name="adj1" fmla="val 10800000"/>
              <a:gd name="adj2" fmla="val 21585191"/>
              <a:gd name="adj3" fmla="val 4129"/>
            </a:avLst>
          </a:prstGeom>
          <a:solidFill>
            <a:schemeClr val="bg1"/>
          </a:solidFill>
          <a:ln>
            <a:noFill/>
          </a:ln>
          <a:effectLst>
            <a:outerShdw blurRad="1016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Oval 35">
            <a:extLst>
              <a:ext uri="{FF2B5EF4-FFF2-40B4-BE49-F238E27FC236}">
                <a16:creationId xmlns:a16="http://schemas.microsoft.com/office/drawing/2014/main" id="{4899181D-ADE1-4917-A90A-3093E6A80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6491" y="3212394"/>
            <a:ext cx="645086" cy="645086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1</a:t>
            </a:r>
          </a:p>
        </p:txBody>
      </p:sp>
      <p:sp>
        <p:nvSpPr>
          <p:cNvPr id="27" name="Oval 35">
            <a:extLst>
              <a:ext uri="{FF2B5EF4-FFF2-40B4-BE49-F238E27FC236}">
                <a16:creationId xmlns:a16="http://schemas.microsoft.com/office/drawing/2014/main" id="{F3B7BFEF-5CCE-4040-99B1-47D6EEFE0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1611" y="3212394"/>
            <a:ext cx="645086" cy="645086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6</a:t>
            </a:r>
          </a:p>
        </p:txBody>
      </p:sp>
      <p:sp>
        <p:nvSpPr>
          <p:cNvPr id="28" name="Oval 35">
            <a:extLst>
              <a:ext uri="{FF2B5EF4-FFF2-40B4-BE49-F238E27FC236}">
                <a16:creationId xmlns:a16="http://schemas.microsoft.com/office/drawing/2014/main" id="{C00261ED-55F2-4103-976E-9B5726AC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2008" y="2051414"/>
            <a:ext cx="645086" cy="645086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</a:t>
            </a:r>
          </a:p>
        </p:txBody>
      </p:sp>
      <p:sp>
        <p:nvSpPr>
          <p:cNvPr id="29" name="Oval 35">
            <a:extLst>
              <a:ext uri="{FF2B5EF4-FFF2-40B4-BE49-F238E27FC236}">
                <a16:creationId xmlns:a16="http://schemas.microsoft.com/office/drawing/2014/main" id="{DED367A1-0A46-46BC-A888-A9E0C9B80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6094" y="2051414"/>
            <a:ext cx="645086" cy="645086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5</a:t>
            </a:r>
          </a:p>
        </p:txBody>
      </p:sp>
      <p:sp>
        <p:nvSpPr>
          <p:cNvPr id="30" name="Oval 35">
            <a:extLst>
              <a:ext uri="{FF2B5EF4-FFF2-40B4-BE49-F238E27FC236}">
                <a16:creationId xmlns:a16="http://schemas.microsoft.com/office/drawing/2014/main" id="{1F6B09CC-ADF8-4E0F-93C0-C7FC64192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008" y="1070811"/>
            <a:ext cx="645086" cy="645086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</a:t>
            </a:r>
          </a:p>
        </p:txBody>
      </p:sp>
      <p:sp>
        <p:nvSpPr>
          <p:cNvPr id="31" name="Oval 35">
            <a:extLst>
              <a:ext uri="{FF2B5EF4-FFF2-40B4-BE49-F238E27FC236}">
                <a16:creationId xmlns:a16="http://schemas.microsoft.com/office/drawing/2014/main" id="{2287E5DD-A319-40AA-88FB-DBDEF4359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6094" y="1070811"/>
            <a:ext cx="645086" cy="645086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4</a:t>
            </a:r>
          </a:p>
        </p:txBody>
      </p:sp>
      <p:sp>
        <p:nvSpPr>
          <p:cNvPr id="32" name="Rectangle 49">
            <a:extLst>
              <a:ext uri="{FF2B5EF4-FFF2-40B4-BE49-F238E27FC236}">
                <a16:creationId xmlns:a16="http://schemas.microsoft.com/office/drawing/2014/main" id="{2AACCC12-3436-4D1F-8166-A1670C7352D5}"/>
              </a:ext>
            </a:extLst>
          </p:cNvPr>
          <p:cNvSpPr/>
          <p:nvPr/>
        </p:nvSpPr>
        <p:spPr>
          <a:xfrm>
            <a:off x="1166470" y="3397976"/>
            <a:ext cx="2347850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Koncepce školy</a:t>
            </a:r>
          </a:p>
        </p:txBody>
      </p:sp>
      <p:sp>
        <p:nvSpPr>
          <p:cNvPr id="33" name="Rectangle 81">
            <a:extLst>
              <a:ext uri="{FF2B5EF4-FFF2-40B4-BE49-F238E27FC236}">
                <a16:creationId xmlns:a16="http://schemas.microsoft.com/office/drawing/2014/main" id="{B9A745C5-3FB1-411E-86BC-C09830CA632D}"/>
              </a:ext>
            </a:extLst>
          </p:cNvPr>
          <p:cNvSpPr/>
          <p:nvPr/>
        </p:nvSpPr>
        <p:spPr>
          <a:xfrm>
            <a:off x="2164539" y="2205721"/>
            <a:ext cx="1699197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Vedení školy</a:t>
            </a:r>
          </a:p>
        </p:txBody>
      </p:sp>
      <p:sp>
        <p:nvSpPr>
          <p:cNvPr id="34" name="Rectangle 82">
            <a:extLst>
              <a:ext uri="{FF2B5EF4-FFF2-40B4-BE49-F238E27FC236}">
                <a16:creationId xmlns:a16="http://schemas.microsoft.com/office/drawing/2014/main" id="{14F37E89-D168-4DD9-A630-E62487D2F2DB}"/>
              </a:ext>
            </a:extLst>
          </p:cNvPr>
          <p:cNvSpPr/>
          <p:nvPr/>
        </p:nvSpPr>
        <p:spPr>
          <a:xfrm>
            <a:off x="2494924" y="1199049"/>
            <a:ext cx="2266315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Kvalita pedagogů</a:t>
            </a:r>
          </a:p>
        </p:txBody>
      </p:sp>
      <p:sp>
        <p:nvSpPr>
          <p:cNvPr id="39" name="Rectangle 49">
            <a:extLst>
              <a:ext uri="{FF2B5EF4-FFF2-40B4-BE49-F238E27FC236}">
                <a16:creationId xmlns:a16="http://schemas.microsoft.com/office/drawing/2014/main" id="{85BC50FB-84D4-4EE3-9B1C-C36854474381}"/>
              </a:ext>
            </a:extLst>
          </p:cNvPr>
          <p:cNvSpPr/>
          <p:nvPr/>
        </p:nvSpPr>
        <p:spPr>
          <a:xfrm>
            <a:off x="9257465" y="3261016"/>
            <a:ext cx="2257466" cy="54784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Podpora žáků při vzdělávání </a:t>
            </a:r>
          </a:p>
        </p:txBody>
      </p:sp>
      <p:sp>
        <p:nvSpPr>
          <p:cNvPr id="41" name="Rectangle 49">
            <a:extLst>
              <a:ext uri="{FF2B5EF4-FFF2-40B4-BE49-F238E27FC236}">
                <a16:creationId xmlns:a16="http://schemas.microsoft.com/office/drawing/2014/main" id="{E715E2FF-D12D-45AB-8488-18C44476B1C3}"/>
              </a:ext>
            </a:extLst>
          </p:cNvPr>
          <p:cNvSpPr/>
          <p:nvPr/>
        </p:nvSpPr>
        <p:spPr>
          <a:xfrm>
            <a:off x="8939452" y="2238198"/>
            <a:ext cx="2257466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Vzdělávací výsledky</a:t>
            </a:r>
          </a:p>
        </p:txBody>
      </p:sp>
      <p:sp>
        <p:nvSpPr>
          <p:cNvPr id="43" name="Rectangle 49">
            <a:extLst>
              <a:ext uri="{FF2B5EF4-FFF2-40B4-BE49-F238E27FC236}">
                <a16:creationId xmlns:a16="http://schemas.microsoft.com/office/drawing/2014/main" id="{DD182F35-2058-4D3F-9017-92122F8E2A0A}"/>
              </a:ext>
            </a:extLst>
          </p:cNvPr>
          <p:cNvSpPr/>
          <p:nvPr/>
        </p:nvSpPr>
        <p:spPr>
          <a:xfrm>
            <a:off x="8041948" y="1214178"/>
            <a:ext cx="2257466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Výuka</a:t>
            </a:r>
          </a:p>
        </p:txBody>
      </p:sp>
    </p:spTree>
    <p:extLst>
      <p:ext uri="{BB962C8B-B14F-4D97-AF65-F5344CB8AC3E}">
        <p14:creationId xmlns:p14="http://schemas.microsoft.com/office/powerpoint/2010/main" val="360472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7428" y="421864"/>
            <a:ext cx="10833097" cy="664797"/>
          </a:xfrm>
        </p:spPr>
        <p:txBody>
          <a:bodyPr/>
          <a:lstStyle/>
          <a:p>
            <a:r>
              <a:rPr lang="cs-CZ" dirty="0" smtClean="0"/>
              <a:t>K zamyšlení</a:t>
            </a:r>
            <a:endParaRPr lang="cs-CZ" dirty="0"/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318466985"/>
              </p:ext>
            </p:extLst>
          </p:nvPr>
        </p:nvGraphicFramePr>
        <p:xfrm>
          <a:off x="853747" y="1041781"/>
          <a:ext cx="6934703" cy="4812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Chord 14"/>
          <p:cNvSpPr/>
          <p:nvPr/>
        </p:nvSpPr>
        <p:spPr>
          <a:xfrm>
            <a:off x="11110962" y="4592210"/>
            <a:ext cx="709563" cy="811618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9" name="TextovéPole 28"/>
          <p:cNvSpPr txBox="1"/>
          <p:nvPr/>
        </p:nvSpPr>
        <p:spPr>
          <a:xfrm>
            <a:off x="8259876" y="2276679"/>
            <a:ext cx="3555883" cy="13939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cs-CZ" sz="2800" dirty="0" smtClean="0">
              <a:solidFill>
                <a:schemeClr val="bg1"/>
              </a:solidFill>
            </a:endParaRPr>
          </a:p>
        </p:txBody>
      </p:sp>
      <p:sp>
        <p:nvSpPr>
          <p:cNvPr id="30" name="Obdélník 29"/>
          <p:cNvSpPr/>
          <p:nvPr/>
        </p:nvSpPr>
        <p:spPr>
          <a:xfrm>
            <a:off x="7415561" y="1275691"/>
            <a:ext cx="4776439" cy="42664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44000" rIns="360000" bIns="144000" rtlCol="0" anchor="ctr"/>
          <a:lstStyle/>
          <a:p>
            <a:r>
              <a:rPr lang="cs-CZ" sz="3600" dirty="0">
                <a:solidFill>
                  <a:schemeClr val="tx1"/>
                </a:solidFill>
              </a:rPr>
              <a:t>Klíčem k úspěchu </a:t>
            </a:r>
            <a:r>
              <a:rPr lang="cs-CZ" sz="3600" dirty="0" smtClean="0">
                <a:solidFill>
                  <a:schemeClr val="tx1"/>
                </a:solidFill>
              </a:rPr>
              <a:t>žáků je spokojenost učitelů</a:t>
            </a:r>
            <a:endParaRPr lang="cs-CZ" dirty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  <a:p>
            <a:r>
              <a:rPr lang="cs-CZ" sz="6600" dirty="0" smtClean="0">
                <a:solidFill>
                  <a:schemeClr val="accent1"/>
                </a:solidFill>
                <a:latin typeface="Wingdings" panose="05000000000000000000" pitchFamily="2" charset="2"/>
                <a:sym typeface="Wingdings" panose="05000000000000000000" pitchFamily="2" charset="2"/>
              </a:rPr>
              <a:t> 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1" name="Chord 14"/>
          <p:cNvSpPr/>
          <p:nvPr/>
        </p:nvSpPr>
        <p:spPr>
          <a:xfrm>
            <a:off x="9743407" y="4048641"/>
            <a:ext cx="493636" cy="62292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2" name="Šipka doprava 31"/>
          <p:cNvSpPr/>
          <p:nvPr/>
        </p:nvSpPr>
        <p:spPr>
          <a:xfrm>
            <a:off x="8680272" y="4244052"/>
            <a:ext cx="769434" cy="2321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498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Důležitý je přístup učitele k žákům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002373" y="1996116"/>
            <a:ext cx="600008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200" dirty="0"/>
              <a:t>Přizpůsobení </a:t>
            </a:r>
            <a:r>
              <a:rPr lang="cs-CZ" sz="2200" dirty="0" smtClean="0"/>
              <a:t>výuky </a:t>
            </a:r>
            <a:r>
              <a:rPr lang="cs-CZ" sz="2200" dirty="0"/>
              <a:t>potřebám a znalosti </a:t>
            </a:r>
            <a:r>
              <a:rPr lang="cs-CZ" sz="2200" dirty="0" smtClean="0"/>
              <a:t>třídy</a:t>
            </a:r>
          </a:p>
        </p:txBody>
      </p:sp>
      <p:sp>
        <p:nvSpPr>
          <p:cNvPr id="5" name="Ovál 4"/>
          <p:cNvSpPr/>
          <p:nvPr/>
        </p:nvSpPr>
        <p:spPr>
          <a:xfrm>
            <a:off x="1048851" y="1825745"/>
            <a:ext cx="1227703" cy="122770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51" y="2805658"/>
            <a:ext cx="524862" cy="535574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>
          <a:xfrm>
            <a:off x="2006636" y="2762772"/>
            <a:ext cx="4006225" cy="537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200" dirty="0"/>
              <a:t>Poskytnutí individuální pomoci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071" y="2061269"/>
            <a:ext cx="639125" cy="539385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1990128" y="4119218"/>
            <a:ext cx="691879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200" dirty="0" smtClean="0"/>
              <a:t>Od snadnějších úkolů/testů k obtížnějším</a:t>
            </a:r>
            <a:endParaRPr lang="cs-CZ" sz="2200" dirty="0"/>
          </a:p>
        </p:txBody>
      </p:sp>
      <p:sp>
        <p:nvSpPr>
          <p:cNvPr id="10" name="Obdélník 9"/>
          <p:cNvSpPr/>
          <p:nvPr/>
        </p:nvSpPr>
        <p:spPr>
          <a:xfrm>
            <a:off x="2002372" y="3493204"/>
            <a:ext cx="439761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200" dirty="0" smtClean="0"/>
              <a:t>Častější hodnocení (zpětná vazba)</a:t>
            </a:r>
            <a:endParaRPr lang="cs-CZ" sz="2200" dirty="0"/>
          </a:p>
        </p:txBody>
      </p:sp>
      <p:sp>
        <p:nvSpPr>
          <p:cNvPr id="11" name="Ovál 10"/>
          <p:cNvSpPr/>
          <p:nvPr/>
        </p:nvSpPr>
        <p:spPr>
          <a:xfrm>
            <a:off x="1073339" y="3546236"/>
            <a:ext cx="500374" cy="50037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1061095" y="4267714"/>
            <a:ext cx="500374" cy="5003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vál 12"/>
          <p:cNvSpPr/>
          <p:nvPr/>
        </p:nvSpPr>
        <p:spPr>
          <a:xfrm>
            <a:off x="1048851" y="4951944"/>
            <a:ext cx="500374" cy="50037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id="{AF4C6491-8650-4C13-9EEA-462E9F329711}"/>
              </a:ext>
            </a:extLst>
          </p:cNvPr>
          <p:cNvSpPr/>
          <p:nvPr/>
        </p:nvSpPr>
        <p:spPr>
          <a:xfrm rot="18900000">
            <a:off x="1251202" y="5080407"/>
            <a:ext cx="109276" cy="243445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5" name="Obdélník 14"/>
          <p:cNvSpPr/>
          <p:nvPr/>
        </p:nvSpPr>
        <p:spPr>
          <a:xfrm>
            <a:off x="1990128" y="4852154"/>
            <a:ext cx="60747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200" dirty="0" smtClean="0"/>
              <a:t>Práce s chybou (interpretace chyby)</a:t>
            </a:r>
            <a:endParaRPr lang="cs-CZ" sz="2200" dirty="0"/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C09B3895-DCD7-48E3-8F12-620D56435662}"/>
              </a:ext>
            </a:extLst>
          </p:cNvPr>
          <p:cNvSpPr/>
          <p:nvPr/>
        </p:nvSpPr>
        <p:spPr>
          <a:xfrm>
            <a:off x="1181134" y="4387753"/>
            <a:ext cx="260296" cy="26029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7" name="Oval 44">
            <a:extLst>
              <a:ext uri="{FF2B5EF4-FFF2-40B4-BE49-F238E27FC236}">
                <a16:creationId xmlns:a16="http://schemas.microsoft.com/office/drawing/2014/main" id="{6483504C-F35A-42DD-ABB9-BCECA8D6EBBB}"/>
              </a:ext>
            </a:extLst>
          </p:cNvPr>
          <p:cNvSpPr>
            <a:spLocks noChangeAspect="1"/>
          </p:cNvSpPr>
          <p:nvPr/>
        </p:nvSpPr>
        <p:spPr>
          <a:xfrm>
            <a:off x="1243815" y="3688885"/>
            <a:ext cx="186731" cy="222338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8" name="Ovál 17"/>
          <p:cNvSpPr/>
          <p:nvPr/>
        </p:nvSpPr>
        <p:spPr>
          <a:xfrm>
            <a:off x="8378539" y="2416538"/>
            <a:ext cx="796100" cy="796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8064844" y="2225383"/>
            <a:ext cx="4127156" cy="33351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7188"/>
            <a:endParaRPr lang="cs-CZ" sz="3200" dirty="0" smtClean="0"/>
          </a:p>
          <a:p>
            <a:pPr marL="357188"/>
            <a:endParaRPr lang="cs-CZ" sz="3200" dirty="0"/>
          </a:p>
          <a:p>
            <a:pPr marL="357188"/>
            <a:r>
              <a:rPr lang="cs-CZ" sz="3000" dirty="0" smtClean="0"/>
              <a:t>Učení založené </a:t>
            </a:r>
            <a:br>
              <a:rPr lang="cs-CZ" sz="3000" dirty="0" smtClean="0"/>
            </a:br>
            <a:r>
              <a:rPr lang="cs-CZ" sz="3000" dirty="0" smtClean="0"/>
              <a:t>na strachu přináší krátkodobé výsledky</a:t>
            </a:r>
            <a:endParaRPr lang="cs-CZ" sz="3000" dirty="0"/>
          </a:p>
        </p:txBody>
      </p:sp>
      <p:sp>
        <p:nvSpPr>
          <p:cNvPr id="23" name="Ovál 22"/>
          <p:cNvSpPr/>
          <p:nvPr/>
        </p:nvSpPr>
        <p:spPr>
          <a:xfrm>
            <a:off x="8440926" y="2633257"/>
            <a:ext cx="796100" cy="796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8658571" y="2922193"/>
            <a:ext cx="109114" cy="1091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8898778" y="2922193"/>
            <a:ext cx="109114" cy="1091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6" name="Přímá spojnice 25"/>
          <p:cNvCxnSpPr/>
          <p:nvPr/>
        </p:nvCxnSpPr>
        <p:spPr>
          <a:xfrm>
            <a:off x="8705331" y="3212638"/>
            <a:ext cx="267290" cy="0"/>
          </a:xfrm>
          <a:prstGeom prst="line">
            <a:avLst/>
          </a:prstGeom>
          <a:ln w="28575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30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Učitelé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48" y="1418492"/>
            <a:ext cx="1968031" cy="4324603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>
          <a:xfrm>
            <a:off x="3352800" y="1418491"/>
            <a:ext cx="8839200" cy="43246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504000" rIns="360000" anchor="ctr">
            <a:noAutofit/>
          </a:bodyPr>
          <a:lstStyle/>
          <a:p>
            <a:pPr marL="342900" indent="-342900">
              <a:spcAft>
                <a:spcPts val="1200"/>
              </a:spcAft>
              <a:buBlip>
                <a:blip r:embed="rId4"/>
              </a:buBlip>
              <a:tabLst>
                <a:tab pos="0" algn="l"/>
                <a:tab pos="269875" algn="l"/>
              </a:tabLst>
            </a:pPr>
            <a:r>
              <a:rPr lang="cs-CZ" sz="2000" dirty="0">
                <a:ea typeface="Calibri" panose="020F0502020204030204" pitchFamily="34" charset="0"/>
              </a:rPr>
              <a:t>Pedagogická diagnostika</a:t>
            </a:r>
          </a:p>
          <a:p>
            <a:pPr marL="342900" indent="-342900">
              <a:spcAft>
                <a:spcPts val="1200"/>
              </a:spcAft>
              <a:buBlip>
                <a:blip r:embed="rId4"/>
              </a:buBlip>
              <a:tabLst>
                <a:tab pos="0" algn="l"/>
                <a:tab pos="269875" algn="l"/>
              </a:tabLst>
            </a:pPr>
            <a:r>
              <a:rPr lang="cs-CZ" sz="2000" dirty="0" smtClean="0">
                <a:ea typeface="Calibri" panose="020F0502020204030204" pitchFamily="34" charset="0"/>
              </a:rPr>
              <a:t>Využívání </a:t>
            </a:r>
            <a:r>
              <a:rPr lang="cs-CZ" sz="2000" dirty="0">
                <a:ea typeface="Calibri" panose="020F0502020204030204" pitchFamily="34" charset="0"/>
              </a:rPr>
              <a:t>formativního hodnocení</a:t>
            </a:r>
          </a:p>
          <a:p>
            <a:pPr marL="342900" indent="-342900">
              <a:spcAft>
                <a:spcPts val="1200"/>
              </a:spcAft>
              <a:buBlip>
                <a:blip r:embed="rId4"/>
              </a:buBlip>
              <a:tabLst>
                <a:tab pos="0" algn="l"/>
                <a:tab pos="269875" algn="l"/>
              </a:tabLst>
            </a:pPr>
            <a:r>
              <a:rPr lang="cs-CZ" sz="2000" dirty="0" smtClean="0">
                <a:ea typeface="Calibri" panose="020F0502020204030204" pitchFamily="34" charset="0"/>
              </a:rPr>
              <a:t>Management </a:t>
            </a:r>
            <a:r>
              <a:rPr lang="cs-CZ" sz="2000" dirty="0">
                <a:ea typeface="Calibri" panose="020F0502020204030204" pitchFamily="34" charset="0"/>
              </a:rPr>
              <a:t>třídy a dovednost pracovat s dětmi s poruchami chování</a:t>
            </a:r>
          </a:p>
          <a:p>
            <a:pPr marL="342900" indent="-342900">
              <a:spcAft>
                <a:spcPts val="1200"/>
              </a:spcAft>
              <a:buBlip>
                <a:blip r:embed="rId4"/>
              </a:buBlip>
              <a:tabLst>
                <a:tab pos="0" algn="l"/>
                <a:tab pos="269875" algn="l"/>
              </a:tabLst>
            </a:pPr>
            <a:r>
              <a:rPr lang="cs-CZ" sz="2000" dirty="0" smtClean="0">
                <a:ea typeface="Calibri" panose="020F0502020204030204" pitchFamily="34" charset="0"/>
              </a:rPr>
              <a:t>Komunikace </a:t>
            </a:r>
            <a:r>
              <a:rPr lang="cs-CZ" sz="2000" dirty="0">
                <a:ea typeface="Calibri" panose="020F0502020204030204" pitchFamily="34" charset="0"/>
              </a:rPr>
              <a:t>a zejména krizová komunikace s žáky i rodiči</a:t>
            </a:r>
          </a:p>
          <a:p>
            <a:pPr marL="342900" indent="-342900">
              <a:spcAft>
                <a:spcPts val="1200"/>
              </a:spcAft>
              <a:buBlip>
                <a:blip r:embed="rId4"/>
              </a:buBlip>
              <a:tabLst>
                <a:tab pos="0" algn="l"/>
                <a:tab pos="269875" algn="l"/>
              </a:tabLst>
            </a:pPr>
            <a:r>
              <a:rPr lang="cs-CZ" sz="2000" dirty="0" smtClean="0">
                <a:ea typeface="Calibri" panose="020F0502020204030204" pitchFamily="34" charset="0"/>
              </a:rPr>
              <a:t>Schopnost </a:t>
            </a:r>
            <a:r>
              <a:rPr lang="cs-CZ" sz="2000" dirty="0">
                <a:ea typeface="Calibri" panose="020F0502020204030204" pitchFamily="34" charset="0"/>
              </a:rPr>
              <a:t>získat pozornost a zájem žáků a uplatňovat efektivní metody a formy výuky</a:t>
            </a:r>
          </a:p>
          <a:p>
            <a:pPr marL="342900" indent="-342900">
              <a:spcAft>
                <a:spcPts val="1200"/>
              </a:spcAft>
              <a:buBlip>
                <a:blip r:embed="rId4"/>
              </a:buBlip>
              <a:tabLst>
                <a:tab pos="0" algn="l"/>
                <a:tab pos="269875" algn="l"/>
              </a:tabLst>
            </a:pPr>
            <a:r>
              <a:rPr lang="cs-CZ" sz="2000" dirty="0" smtClean="0">
                <a:ea typeface="Calibri" panose="020F0502020204030204" pitchFamily="34" charset="0"/>
              </a:rPr>
              <a:t>Digitální </a:t>
            </a:r>
            <a:r>
              <a:rPr lang="cs-CZ" sz="2000" dirty="0">
                <a:ea typeface="Calibri" panose="020F0502020204030204" pitchFamily="34" charset="0"/>
              </a:rPr>
              <a:t>kompetence</a:t>
            </a:r>
          </a:p>
          <a:p>
            <a:pPr marL="342900" indent="-342900">
              <a:spcAft>
                <a:spcPts val="1200"/>
              </a:spcAft>
              <a:buBlip>
                <a:blip r:embed="rId4"/>
              </a:buBlip>
              <a:tabLst>
                <a:tab pos="0" algn="l"/>
                <a:tab pos="269875" algn="l"/>
              </a:tabLst>
            </a:pPr>
            <a:r>
              <a:rPr lang="cs-CZ" sz="2000" dirty="0" smtClean="0">
                <a:ea typeface="Calibri" panose="020F0502020204030204" pitchFamily="34" charset="0"/>
              </a:rPr>
              <a:t>Spolupráce </a:t>
            </a:r>
            <a:r>
              <a:rPr lang="cs-CZ" sz="2000" dirty="0">
                <a:ea typeface="Calibri" panose="020F0502020204030204" pitchFamily="34" charset="0"/>
              </a:rPr>
              <a:t>s asistentem pedagoga v rámci hodiny</a:t>
            </a:r>
          </a:p>
        </p:txBody>
      </p:sp>
    </p:spTree>
    <p:extLst>
      <p:ext uri="{BB962C8B-B14F-4D97-AF65-F5344CB8AC3E}">
        <p14:creationId xmlns:p14="http://schemas.microsoft.com/office/powerpoint/2010/main" val="202013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0462BA9-B005-499B-B9C2-DB473B73E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Mgr. Zdenka Spalová</a:t>
            </a:r>
          </a:p>
          <a:p>
            <a:r>
              <a:rPr lang="cs-CZ" dirty="0" smtClean="0"/>
              <a:t>Česká školní inspekce </a:t>
            </a:r>
          </a:p>
          <a:p>
            <a:r>
              <a:rPr lang="cs-CZ" dirty="0" smtClean="0"/>
              <a:t>Kollárova 15, 360 09 Karlovy Vary</a:t>
            </a:r>
          </a:p>
          <a:p>
            <a:r>
              <a:rPr lang="cs-CZ" dirty="0" smtClean="0">
                <a:hlinkClick r:id="rId3"/>
              </a:rPr>
              <a:t>zdenka.spalova@csicr.cz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6435441" y="1376493"/>
            <a:ext cx="4892011" cy="4785028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ED862C39-E7BF-4E9F-9E56-C467331DEE80}"/>
              </a:ext>
            </a:extLst>
          </p:cNvPr>
          <p:cNvSpPr>
            <a:spLocks/>
          </p:cNvSpPr>
          <p:nvPr/>
        </p:nvSpPr>
        <p:spPr bwMode="auto">
          <a:xfrm>
            <a:off x="1116013" y="3621101"/>
            <a:ext cx="30163" cy="49213"/>
          </a:xfrm>
          <a:custGeom>
            <a:avLst/>
            <a:gdLst>
              <a:gd name="T0" fmla="*/ 14 w 19"/>
              <a:gd name="T1" fmla="*/ 31 h 31"/>
              <a:gd name="T2" fmla="*/ 12 w 19"/>
              <a:gd name="T3" fmla="*/ 30 h 31"/>
              <a:gd name="T4" fmla="*/ 3 w 19"/>
              <a:gd name="T5" fmla="*/ 9 h 31"/>
              <a:gd name="T6" fmla="*/ 8 w 19"/>
              <a:gd name="T7" fmla="*/ 1 h 31"/>
              <a:gd name="T8" fmla="*/ 16 w 19"/>
              <a:gd name="T9" fmla="*/ 1 h 31"/>
              <a:gd name="T10" fmla="*/ 19 w 19"/>
              <a:gd name="T11" fmla="*/ 1 h 31"/>
              <a:gd name="T12" fmla="*/ 14 w 19"/>
              <a:gd name="T13" fmla="*/ 12 h 31"/>
              <a:gd name="T14" fmla="*/ 14 w 19"/>
              <a:gd name="T15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31">
                <a:moveTo>
                  <a:pt x="14" y="31"/>
                </a:moveTo>
                <a:cubicBezTo>
                  <a:pt x="12" y="30"/>
                  <a:pt x="12" y="30"/>
                  <a:pt x="12" y="30"/>
                </a:cubicBezTo>
                <a:cubicBezTo>
                  <a:pt x="3" y="28"/>
                  <a:pt x="0" y="21"/>
                  <a:pt x="3" y="9"/>
                </a:cubicBezTo>
                <a:cubicBezTo>
                  <a:pt x="5" y="5"/>
                  <a:pt x="6" y="2"/>
                  <a:pt x="8" y="1"/>
                </a:cubicBezTo>
                <a:cubicBezTo>
                  <a:pt x="10" y="0"/>
                  <a:pt x="12" y="0"/>
                  <a:pt x="16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6" y="5"/>
                  <a:pt x="15" y="8"/>
                  <a:pt x="14" y="12"/>
                </a:cubicBezTo>
                <a:cubicBezTo>
                  <a:pt x="12" y="18"/>
                  <a:pt x="12" y="24"/>
                  <a:pt x="14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C1B9D6F6-BFD2-4A2D-A720-9F7CF0466F74}"/>
              </a:ext>
            </a:extLst>
          </p:cNvPr>
          <p:cNvSpPr>
            <a:spLocks/>
          </p:cNvSpPr>
          <p:nvPr/>
        </p:nvSpPr>
        <p:spPr bwMode="auto">
          <a:xfrm>
            <a:off x="4278948" y="3621101"/>
            <a:ext cx="28575" cy="49213"/>
          </a:xfrm>
          <a:custGeom>
            <a:avLst/>
            <a:gdLst>
              <a:gd name="T0" fmla="*/ 13 w 18"/>
              <a:gd name="T1" fmla="*/ 31 h 31"/>
              <a:gd name="T2" fmla="*/ 11 w 18"/>
              <a:gd name="T3" fmla="*/ 30 h 31"/>
              <a:gd name="T4" fmla="*/ 3 w 18"/>
              <a:gd name="T5" fmla="*/ 9 h 31"/>
              <a:gd name="T6" fmla="*/ 8 w 18"/>
              <a:gd name="T7" fmla="*/ 1 h 31"/>
              <a:gd name="T8" fmla="*/ 16 w 18"/>
              <a:gd name="T9" fmla="*/ 1 h 31"/>
              <a:gd name="T10" fmla="*/ 18 w 18"/>
              <a:gd name="T11" fmla="*/ 1 h 31"/>
              <a:gd name="T12" fmla="*/ 14 w 18"/>
              <a:gd name="T13" fmla="*/ 12 h 31"/>
              <a:gd name="T14" fmla="*/ 13 w 18"/>
              <a:gd name="T15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31">
                <a:moveTo>
                  <a:pt x="13" y="31"/>
                </a:moveTo>
                <a:cubicBezTo>
                  <a:pt x="11" y="30"/>
                  <a:pt x="11" y="30"/>
                  <a:pt x="11" y="30"/>
                </a:cubicBezTo>
                <a:cubicBezTo>
                  <a:pt x="3" y="28"/>
                  <a:pt x="0" y="21"/>
                  <a:pt x="3" y="9"/>
                </a:cubicBezTo>
                <a:cubicBezTo>
                  <a:pt x="4" y="5"/>
                  <a:pt x="6" y="2"/>
                  <a:pt x="8" y="1"/>
                </a:cubicBezTo>
                <a:cubicBezTo>
                  <a:pt x="9" y="0"/>
                  <a:pt x="12" y="0"/>
                  <a:pt x="16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6" y="5"/>
                  <a:pt x="15" y="8"/>
                  <a:pt x="14" y="12"/>
                </a:cubicBezTo>
                <a:cubicBezTo>
                  <a:pt x="12" y="18"/>
                  <a:pt x="12" y="24"/>
                  <a:pt x="13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Oval 12">
            <a:extLst>
              <a:ext uri="{FF2B5EF4-FFF2-40B4-BE49-F238E27FC236}">
                <a16:creationId xmlns:a16="http://schemas.microsoft.com/office/drawing/2014/main" id="{905A3081-F981-4F52-BBAE-52DBFF398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3911" y="3501496"/>
            <a:ext cx="295275" cy="293688"/>
          </a:xfrm>
          <a:prstGeom prst="ellipse">
            <a:avLst/>
          </a:pr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D9D41900-3EC6-40BB-BA76-745B703A10BA}"/>
              </a:ext>
            </a:extLst>
          </p:cNvPr>
          <p:cNvSpPr>
            <a:spLocks noEditPoints="1"/>
          </p:cNvSpPr>
          <p:nvPr/>
        </p:nvSpPr>
        <p:spPr bwMode="auto">
          <a:xfrm>
            <a:off x="8468998" y="3442759"/>
            <a:ext cx="301938" cy="58738"/>
          </a:xfrm>
          <a:custGeom>
            <a:avLst/>
            <a:gdLst>
              <a:gd name="T0" fmla="*/ 78 w 104"/>
              <a:gd name="T1" fmla="*/ 37 h 74"/>
              <a:gd name="T2" fmla="*/ 104 w 104"/>
              <a:gd name="T3" fmla="*/ 12 h 74"/>
              <a:gd name="T4" fmla="*/ 104 w 104"/>
              <a:gd name="T5" fmla="*/ 62 h 74"/>
              <a:gd name="T6" fmla="*/ 78 w 104"/>
              <a:gd name="T7" fmla="*/ 37 h 74"/>
              <a:gd name="T8" fmla="*/ 78 w 104"/>
              <a:gd name="T9" fmla="*/ 37 h 74"/>
              <a:gd name="T10" fmla="*/ 0 w 104"/>
              <a:gd name="T11" fmla="*/ 0 h 74"/>
              <a:gd name="T12" fmla="*/ 104 w 104"/>
              <a:gd name="T13" fmla="*/ 0 h 74"/>
              <a:gd name="T14" fmla="*/ 52 w 104"/>
              <a:gd name="T15" fmla="*/ 50 h 74"/>
              <a:gd name="T16" fmla="*/ 0 w 104"/>
              <a:gd name="T17" fmla="*/ 0 h 74"/>
              <a:gd name="T18" fmla="*/ 0 w 104"/>
              <a:gd name="T19" fmla="*/ 0 h 74"/>
              <a:gd name="T20" fmla="*/ 0 w 104"/>
              <a:gd name="T21" fmla="*/ 62 h 74"/>
              <a:gd name="T22" fmla="*/ 0 w 104"/>
              <a:gd name="T23" fmla="*/ 12 h 74"/>
              <a:gd name="T24" fmla="*/ 26 w 104"/>
              <a:gd name="T25" fmla="*/ 37 h 74"/>
              <a:gd name="T26" fmla="*/ 0 w 104"/>
              <a:gd name="T27" fmla="*/ 62 h 74"/>
              <a:gd name="T28" fmla="*/ 0 w 104"/>
              <a:gd name="T29" fmla="*/ 62 h 74"/>
              <a:gd name="T30" fmla="*/ 52 w 104"/>
              <a:gd name="T31" fmla="*/ 64 h 74"/>
              <a:gd name="T32" fmla="*/ 71 w 104"/>
              <a:gd name="T33" fmla="*/ 43 h 74"/>
              <a:gd name="T34" fmla="*/ 101 w 104"/>
              <a:gd name="T35" fmla="*/ 74 h 74"/>
              <a:gd name="T36" fmla="*/ 3 w 104"/>
              <a:gd name="T37" fmla="*/ 74 h 74"/>
              <a:gd name="T38" fmla="*/ 32 w 104"/>
              <a:gd name="T39" fmla="*/ 43 h 74"/>
              <a:gd name="T40" fmla="*/ 52 w 104"/>
              <a:gd name="T41" fmla="*/ 64 h 74"/>
              <a:gd name="T42" fmla="*/ 52 w 104"/>
              <a:gd name="T43" fmla="*/ 6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4" h="74">
                <a:moveTo>
                  <a:pt x="78" y="37"/>
                </a:moveTo>
                <a:lnTo>
                  <a:pt x="104" y="12"/>
                </a:lnTo>
                <a:lnTo>
                  <a:pt x="104" y="62"/>
                </a:lnTo>
                <a:lnTo>
                  <a:pt x="78" y="37"/>
                </a:lnTo>
                <a:lnTo>
                  <a:pt x="78" y="37"/>
                </a:lnTo>
                <a:close/>
                <a:moveTo>
                  <a:pt x="0" y="0"/>
                </a:moveTo>
                <a:lnTo>
                  <a:pt x="104" y="0"/>
                </a:lnTo>
                <a:lnTo>
                  <a:pt x="52" y="5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62"/>
                </a:moveTo>
                <a:lnTo>
                  <a:pt x="0" y="12"/>
                </a:lnTo>
                <a:lnTo>
                  <a:pt x="26" y="37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52" y="64"/>
                </a:moveTo>
                <a:lnTo>
                  <a:pt x="71" y="43"/>
                </a:lnTo>
                <a:lnTo>
                  <a:pt x="101" y="74"/>
                </a:lnTo>
                <a:lnTo>
                  <a:pt x="3" y="74"/>
                </a:lnTo>
                <a:lnTo>
                  <a:pt x="32" y="43"/>
                </a:lnTo>
                <a:lnTo>
                  <a:pt x="52" y="64"/>
                </a:lnTo>
                <a:lnTo>
                  <a:pt x="52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42333FE1-3548-49CB-B9AF-6D508D1ABE13}"/>
              </a:ext>
            </a:extLst>
          </p:cNvPr>
          <p:cNvSpPr txBox="1"/>
          <p:nvPr/>
        </p:nvSpPr>
        <p:spPr>
          <a:xfrm>
            <a:off x="8403911" y="2846083"/>
            <a:ext cx="425450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ČESKÁ ŠKOLNÍ INSPEKCE</a:t>
            </a:r>
            <a:b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</a:b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Fráni Šrámka 37, 150 21  Praha 5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9FEACC03-188A-4F4F-9124-1AF432434512}"/>
              </a:ext>
            </a:extLst>
          </p:cNvPr>
          <p:cNvSpPr txBox="1"/>
          <p:nvPr/>
        </p:nvSpPr>
        <p:spPr>
          <a:xfrm>
            <a:off x="8770936" y="3524084"/>
            <a:ext cx="181006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  <a:hlinkClick r:id="rId4"/>
              </a:rPr>
              <a:t>posta@csicr.cz</a:t>
            </a: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 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Segoe UI Semibold" panose="020B0702040204020203" pitchFamily="34" charset="0"/>
            </a:endParaRP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BDB5C459-689E-4F57-917E-EB82D47A51B6}"/>
              </a:ext>
            </a:extLst>
          </p:cNvPr>
          <p:cNvCxnSpPr/>
          <p:nvPr/>
        </p:nvCxnSpPr>
        <p:spPr>
          <a:xfrm>
            <a:off x="8251232" y="2846083"/>
            <a:ext cx="0" cy="1389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ázek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001" y="3475105"/>
            <a:ext cx="655884" cy="37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9000">
        <p:fade/>
      </p:transition>
    </mc:Choice>
    <mc:Fallback xmlns="">
      <p:transition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ál 22">
            <a:extLst>
              <a:ext uri="{FF2B5EF4-FFF2-40B4-BE49-F238E27FC236}">
                <a16:creationId xmlns:a16="http://schemas.microsoft.com/office/drawing/2014/main" id="{61B5EA39-2844-4BB7-9774-0E6C079551DD}"/>
              </a:ext>
            </a:extLst>
          </p:cNvPr>
          <p:cNvSpPr/>
          <p:nvPr/>
        </p:nvSpPr>
        <p:spPr>
          <a:xfrm>
            <a:off x="5248224" y="2275630"/>
            <a:ext cx="2306740" cy="23067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Kvalitní škola</a:t>
            </a:r>
          </a:p>
        </p:txBody>
      </p:sp>
      <p:sp>
        <p:nvSpPr>
          <p:cNvPr id="3" name="Ohnutý pruh 2">
            <a:extLst>
              <a:ext uri="{FF2B5EF4-FFF2-40B4-BE49-F238E27FC236}">
                <a16:creationId xmlns:a16="http://schemas.microsoft.com/office/drawing/2014/main" id="{564BECE4-EE8A-48B8-9CD9-7D7A2A49F5D8}"/>
              </a:ext>
            </a:extLst>
          </p:cNvPr>
          <p:cNvSpPr/>
          <p:nvPr/>
        </p:nvSpPr>
        <p:spPr>
          <a:xfrm>
            <a:off x="3959769" y="987175"/>
            <a:ext cx="4883650" cy="4883650"/>
          </a:xfrm>
          <a:prstGeom prst="blockArc">
            <a:avLst>
              <a:gd name="adj1" fmla="val 10800000"/>
              <a:gd name="adj2" fmla="val 21585191"/>
              <a:gd name="adj3" fmla="val 4129"/>
            </a:avLst>
          </a:prstGeom>
          <a:solidFill>
            <a:schemeClr val="bg1"/>
          </a:solidFill>
          <a:ln>
            <a:noFill/>
          </a:ln>
          <a:effectLst>
            <a:outerShdw blurRad="1016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Rectangle 49">
            <a:extLst>
              <a:ext uri="{FF2B5EF4-FFF2-40B4-BE49-F238E27FC236}">
                <a16:creationId xmlns:a16="http://schemas.microsoft.com/office/drawing/2014/main" id="{85BC50FB-84D4-4EE3-9B1C-C36854474381}"/>
              </a:ext>
            </a:extLst>
          </p:cNvPr>
          <p:cNvSpPr/>
          <p:nvPr/>
        </p:nvSpPr>
        <p:spPr>
          <a:xfrm>
            <a:off x="9419587" y="3206258"/>
            <a:ext cx="2257466" cy="65735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Podpora žáků při vzdělávání 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7DAD8FD5-080E-4589-B337-394D617D230E}"/>
              </a:ext>
            </a:extLst>
          </p:cNvPr>
          <p:cNvSpPr txBox="1">
            <a:spLocks/>
          </p:cNvSpPr>
          <p:nvPr/>
        </p:nvSpPr>
        <p:spPr>
          <a:xfrm>
            <a:off x="982663" y="5011622"/>
            <a:ext cx="3388236" cy="859203"/>
          </a:xfrm>
          <a:prstGeom prst="rect">
            <a:avLst/>
          </a:prstGeom>
          <a:solidFill>
            <a:schemeClr val="bg2"/>
          </a:solidFill>
        </p:spPr>
        <p:txBody>
          <a:bodyPr wrap="square" lIns="432000" tIns="0" rIns="3600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Škola sleduje výsledky každého žáka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2749C431-9910-4550-B0EB-7FAF19BE0333}"/>
              </a:ext>
            </a:extLst>
          </p:cNvPr>
          <p:cNvSpPr txBox="1">
            <a:spLocks/>
          </p:cNvSpPr>
          <p:nvPr/>
        </p:nvSpPr>
        <p:spPr>
          <a:xfrm>
            <a:off x="4698743" y="5011622"/>
            <a:ext cx="3388236" cy="859203"/>
          </a:xfrm>
          <a:prstGeom prst="rect">
            <a:avLst/>
          </a:prstGeom>
          <a:solidFill>
            <a:schemeClr val="bg2"/>
          </a:solidFill>
        </p:spPr>
        <p:txBody>
          <a:bodyPr wrap="square" lIns="432000" tIns="0" rIns="3600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Posuny žáků jsou poté reflektovány ve výuce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AF3B702C-C2CE-4383-A874-42DBA4CC9161}"/>
              </a:ext>
            </a:extLst>
          </p:cNvPr>
          <p:cNvSpPr txBox="1">
            <a:spLocks/>
          </p:cNvSpPr>
          <p:nvPr/>
        </p:nvSpPr>
        <p:spPr>
          <a:xfrm>
            <a:off x="8432289" y="5011622"/>
            <a:ext cx="3388236" cy="859203"/>
          </a:xfrm>
          <a:prstGeom prst="rect">
            <a:avLst/>
          </a:prstGeom>
          <a:solidFill>
            <a:schemeClr val="bg2"/>
          </a:solidFill>
        </p:spPr>
        <p:txBody>
          <a:bodyPr wrap="none" lIns="432000" tIns="0" rIns="3600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Žáci jsou motivováni</a:t>
            </a:r>
            <a:b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k lepším výsledkům </a:t>
            </a:r>
          </a:p>
        </p:txBody>
      </p:sp>
      <p:sp>
        <p:nvSpPr>
          <p:cNvPr id="21" name="Freeform 471">
            <a:extLst>
              <a:ext uri="{FF2B5EF4-FFF2-40B4-BE49-F238E27FC236}">
                <a16:creationId xmlns:a16="http://schemas.microsoft.com/office/drawing/2014/main" id="{D433297F-152C-4298-8BC1-2EB4B84A19C4}"/>
              </a:ext>
            </a:extLst>
          </p:cNvPr>
          <p:cNvSpPr>
            <a:spLocks/>
          </p:cNvSpPr>
          <p:nvPr/>
        </p:nvSpPr>
        <p:spPr bwMode="auto">
          <a:xfrm rot="16200000">
            <a:off x="1049271" y="5361252"/>
            <a:ext cx="373196" cy="159942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8 h 81"/>
              <a:gd name="T4" fmla="*/ 6 w 189"/>
              <a:gd name="T5" fmla="*/ 0 h 81"/>
              <a:gd name="T6" fmla="*/ 0 w 189"/>
              <a:gd name="T7" fmla="*/ 1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1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8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5"/>
                  <a:pt x="78" y="64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4"/>
                  <a:pt x="171" y="15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4" name="Freeform 471">
            <a:extLst>
              <a:ext uri="{FF2B5EF4-FFF2-40B4-BE49-F238E27FC236}">
                <a16:creationId xmlns:a16="http://schemas.microsoft.com/office/drawing/2014/main" id="{D8F77DAF-2935-45AC-A9C0-90664789E27D}"/>
              </a:ext>
            </a:extLst>
          </p:cNvPr>
          <p:cNvSpPr>
            <a:spLocks/>
          </p:cNvSpPr>
          <p:nvPr/>
        </p:nvSpPr>
        <p:spPr bwMode="auto">
          <a:xfrm rot="16200000">
            <a:off x="4765351" y="5361252"/>
            <a:ext cx="373196" cy="159942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8 h 81"/>
              <a:gd name="T4" fmla="*/ 6 w 189"/>
              <a:gd name="T5" fmla="*/ 0 h 81"/>
              <a:gd name="T6" fmla="*/ 0 w 189"/>
              <a:gd name="T7" fmla="*/ 1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1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8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5"/>
                  <a:pt x="78" y="64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4"/>
                  <a:pt x="171" y="15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Freeform 471">
            <a:extLst>
              <a:ext uri="{FF2B5EF4-FFF2-40B4-BE49-F238E27FC236}">
                <a16:creationId xmlns:a16="http://schemas.microsoft.com/office/drawing/2014/main" id="{EB3B4FD7-4F8D-42F6-A774-F8B85BD1C082}"/>
              </a:ext>
            </a:extLst>
          </p:cNvPr>
          <p:cNvSpPr>
            <a:spLocks/>
          </p:cNvSpPr>
          <p:nvPr/>
        </p:nvSpPr>
        <p:spPr bwMode="auto">
          <a:xfrm rot="16200000">
            <a:off x="8500650" y="5361252"/>
            <a:ext cx="373196" cy="159942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8 h 81"/>
              <a:gd name="T4" fmla="*/ 6 w 189"/>
              <a:gd name="T5" fmla="*/ 0 h 81"/>
              <a:gd name="T6" fmla="*/ 0 w 189"/>
              <a:gd name="T7" fmla="*/ 1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1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8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5"/>
                  <a:pt x="78" y="64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4"/>
                  <a:pt x="171" y="15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Oval 35">
            <a:extLst>
              <a:ext uri="{FF2B5EF4-FFF2-40B4-BE49-F238E27FC236}">
                <a16:creationId xmlns:a16="http://schemas.microsoft.com/office/drawing/2014/main" id="{2E1F27CB-6DCB-4B83-875A-8C253C27B6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6491" y="3212394"/>
            <a:ext cx="645086" cy="645086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1</a:t>
            </a:r>
          </a:p>
        </p:txBody>
      </p:sp>
      <p:sp>
        <p:nvSpPr>
          <p:cNvPr id="25" name="Rectangle 49">
            <a:extLst>
              <a:ext uri="{FF2B5EF4-FFF2-40B4-BE49-F238E27FC236}">
                <a16:creationId xmlns:a16="http://schemas.microsoft.com/office/drawing/2014/main" id="{96DB6495-0BE1-4B87-80C3-62EEC0F1BF8C}"/>
              </a:ext>
            </a:extLst>
          </p:cNvPr>
          <p:cNvSpPr/>
          <p:nvPr/>
        </p:nvSpPr>
        <p:spPr>
          <a:xfrm>
            <a:off x="1166470" y="3397976"/>
            <a:ext cx="2347850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Koncepce školy</a:t>
            </a:r>
          </a:p>
        </p:txBody>
      </p:sp>
      <p:sp>
        <p:nvSpPr>
          <p:cNvPr id="26" name="Oval 35">
            <a:extLst>
              <a:ext uri="{FF2B5EF4-FFF2-40B4-BE49-F238E27FC236}">
                <a16:creationId xmlns:a16="http://schemas.microsoft.com/office/drawing/2014/main" id="{5E34EF85-1679-45DF-8A49-4C6EEE175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2008" y="2051414"/>
            <a:ext cx="645086" cy="645086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</a:t>
            </a:r>
          </a:p>
        </p:txBody>
      </p:sp>
      <p:sp>
        <p:nvSpPr>
          <p:cNvPr id="32" name="Rectangle 81">
            <a:extLst>
              <a:ext uri="{FF2B5EF4-FFF2-40B4-BE49-F238E27FC236}">
                <a16:creationId xmlns:a16="http://schemas.microsoft.com/office/drawing/2014/main" id="{23445D77-1988-4B19-9F0E-45FBD7D94695}"/>
              </a:ext>
            </a:extLst>
          </p:cNvPr>
          <p:cNvSpPr/>
          <p:nvPr/>
        </p:nvSpPr>
        <p:spPr>
          <a:xfrm>
            <a:off x="2164539" y="2205721"/>
            <a:ext cx="1699197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Vedení školy</a:t>
            </a:r>
          </a:p>
        </p:txBody>
      </p:sp>
      <p:sp>
        <p:nvSpPr>
          <p:cNvPr id="37" name="Oval 35">
            <a:extLst>
              <a:ext uri="{FF2B5EF4-FFF2-40B4-BE49-F238E27FC236}">
                <a16:creationId xmlns:a16="http://schemas.microsoft.com/office/drawing/2014/main" id="{49740159-D01A-4AC7-BCB3-E52764CF47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008" y="1070811"/>
            <a:ext cx="645086" cy="645086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</a:t>
            </a:r>
          </a:p>
        </p:txBody>
      </p:sp>
      <p:sp>
        <p:nvSpPr>
          <p:cNvPr id="38" name="Rectangle 82">
            <a:extLst>
              <a:ext uri="{FF2B5EF4-FFF2-40B4-BE49-F238E27FC236}">
                <a16:creationId xmlns:a16="http://schemas.microsoft.com/office/drawing/2014/main" id="{9065AC10-AAEA-4698-B747-3ED6DB2C26C9}"/>
              </a:ext>
            </a:extLst>
          </p:cNvPr>
          <p:cNvSpPr/>
          <p:nvPr/>
        </p:nvSpPr>
        <p:spPr>
          <a:xfrm>
            <a:off x="2494924" y="1199049"/>
            <a:ext cx="2266315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Kvalita pedagogů</a:t>
            </a:r>
          </a:p>
        </p:txBody>
      </p:sp>
      <p:sp>
        <p:nvSpPr>
          <p:cNvPr id="28" name="Oval 35">
            <a:extLst>
              <a:ext uri="{FF2B5EF4-FFF2-40B4-BE49-F238E27FC236}">
                <a16:creationId xmlns:a16="http://schemas.microsoft.com/office/drawing/2014/main" id="{F700F9AD-FFE3-4C5E-AEBC-6CD9F206A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6094" y="1070811"/>
            <a:ext cx="645086" cy="645086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4</a:t>
            </a:r>
          </a:p>
        </p:txBody>
      </p:sp>
      <p:sp>
        <p:nvSpPr>
          <p:cNvPr id="30" name="Rectangle 49">
            <a:extLst>
              <a:ext uri="{FF2B5EF4-FFF2-40B4-BE49-F238E27FC236}">
                <a16:creationId xmlns:a16="http://schemas.microsoft.com/office/drawing/2014/main" id="{F2349A51-FD48-4C0A-BDBB-E9052BC61B30}"/>
              </a:ext>
            </a:extLst>
          </p:cNvPr>
          <p:cNvSpPr/>
          <p:nvPr/>
        </p:nvSpPr>
        <p:spPr>
          <a:xfrm>
            <a:off x="8041948" y="1214178"/>
            <a:ext cx="2257466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Výuka</a:t>
            </a:r>
          </a:p>
        </p:txBody>
      </p:sp>
      <p:sp>
        <p:nvSpPr>
          <p:cNvPr id="29" name="Oval 35">
            <a:extLst>
              <a:ext uri="{FF2B5EF4-FFF2-40B4-BE49-F238E27FC236}">
                <a16:creationId xmlns:a16="http://schemas.microsoft.com/office/drawing/2014/main" id="{BDC69D35-43E3-4F23-AAF2-16936C8836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6094" y="2051414"/>
            <a:ext cx="645086" cy="645086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5</a:t>
            </a:r>
          </a:p>
        </p:txBody>
      </p:sp>
      <p:sp>
        <p:nvSpPr>
          <p:cNvPr id="31" name="Rectangle 49">
            <a:extLst>
              <a:ext uri="{FF2B5EF4-FFF2-40B4-BE49-F238E27FC236}">
                <a16:creationId xmlns:a16="http://schemas.microsoft.com/office/drawing/2014/main" id="{E94E72EE-47AE-4FFC-81B6-7D2C0977E546}"/>
              </a:ext>
            </a:extLst>
          </p:cNvPr>
          <p:cNvSpPr/>
          <p:nvPr/>
        </p:nvSpPr>
        <p:spPr>
          <a:xfrm>
            <a:off x="8939452" y="2238198"/>
            <a:ext cx="2257466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Vzdělávací výsledky</a:t>
            </a:r>
          </a:p>
        </p:txBody>
      </p:sp>
      <p:sp>
        <p:nvSpPr>
          <p:cNvPr id="33" name="Oval 35">
            <a:extLst>
              <a:ext uri="{FF2B5EF4-FFF2-40B4-BE49-F238E27FC236}">
                <a16:creationId xmlns:a16="http://schemas.microsoft.com/office/drawing/2014/main" id="{0C9C78E3-587E-4BD4-BCE4-5713B7C05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0954" y="3041736"/>
            <a:ext cx="986400" cy="9864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32039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1661993"/>
          </a:xfrm>
        </p:spPr>
        <p:txBody>
          <a:bodyPr/>
          <a:lstStyle/>
          <a:p>
            <a:r>
              <a:rPr lang="cs-CZ" sz="3600" b="1" dirty="0">
                <a:solidFill>
                  <a:srgbClr val="0073CF"/>
                </a:solidFill>
              </a:rPr>
              <a:t>Podpora žáků (dětí, studentů) při vzdělávání (rovné příležitosti)</a:t>
            </a:r>
            <a:br>
              <a:rPr lang="cs-CZ" sz="3600" b="1" dirty="0">
                <a:solidFill>
                  <a:srgbClr val="0073CF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6.1 Škola vytváří každému žákovi a jeho rodině rovné příležitosti ke </a:t>
            </a:r>
            <a:r>
              <a:rPr lang="cs-CZ" b="1" dirty="0" smtClean="0"/>
              <a:t>vzdělávání bez </a:t>
            </a:r>
            <a:r>
              <a:rPr lang="cs-CZ" b="1" dirty="0"/>
              <a:t>ohledu na jeho pohlaví, věk, etnickou příslušnost, kulturu, rodný </a:t>
            </a:r>
            <a:r>
              <a:rPr lang="cs-CZ" b="1" dirty="0" smtClean="0"/>
              <a:t>jazyk, náboženství</a:t>
            </a:r>
            <a:r>
              <a:rPr lang="cs-CZ" b="1" dirty="0"/>
              <a:t>, rodinné zázemí, ekonomický status nebo speciální vzdělávací potřeby.</a:t>
            </a:r>
          </a:p>
          <a:p>
            <a:pPr marL="0" indent="0">
              <a:buNone/>
            </a:pPr>
            <a:r>
              <a:rPr lang="cs-CZ" dirty="0"/>
              <a:t>Popis kritéria</a:t>
            </a:r>
          </a:p>
          <a:p>
            <a:pPr algn="just"/>
            <a:r>
              <a:rPr lang="cs-CZ" dirty="0"/>
              <a:t>Při přijímání žáků škola respektuje rovný přístup ke vzdělávání s maximální vstřícností ke </a:t>
            </a:r>
            <a:r>
              <a:rPr lang="cs-CZ" dirty="0" smtClean="0"/>
              <a:t>všem uchazečům</a:t>
            </a:r>
            <a:r>
              <a:rPr lang="cs-CZ" dirty="0"/>
              <a:t>. Při rozhodování o přijetí a přestupech neupřednostňuje žáky s lepším </a:t>
            </a:r>
            <a:r>
              <a:rPr lang="cs-CZ" dirty="0" smtClean="0"/>
              <a:t>rodinným zázemím </a:t>
            </a:r>
            <a:r>
              <a:rPr lang="cs-CZ" dirty="0"/>
              <a:t>nebo žáky bez speciálních vzdělávacích potřeb. Trvale nerozděluje žáky do </a:t>
            </a:r>
            <a:r>
              <a:rPr lang="cs-CZ" dirty="0" smtClean="0"/>
              <a:t>tříd s odlišným </a:t>
            </a:r>
            <a:r>
              <a:rPr lang="cs-CZ" dirty="0"/>
              <a:t>kurikulem (s výjimkou tříd zřizovaných dle § 16, odst. 9 školského </a:t>
            </a:r>
            <a:r>
              <a:rPr lang="cs-CZ" dirty="0" smtClean="0"/>
              <a:t>zákona) a </a:t>
            </a:r>
            <a:r>
              <a:rPr lang="cs-CZ" dirty="0"/>
              <a:t>ve všech třídách poskytuje vzdělání ve srovnatelné kvalitě. Škola zajišťuje rovný </a:t>
            </a:r>
            <a:r>
              <a:rPr lang="cs-CZ" dirty="0" smtClean="0"/>
              <a:t>přístup ke </a:t>
            </a:r>
            <a:r>
              <a:rPr lang="cs-CZ" dirty="0"/>
              <a:t>kariérovému poradenství. S výjimkou plateb za spotřební materiál (např. pracovní </a:t>
            </a:r>
            <a:r>
              <a:rPr lang="cs-CZ" dirty="0" smtClean="0"/>
              <a:t>sešity) nevyžaduje </a:t>
            </a:r>
            <a:r>
              <a:rPr lang="cs-CZ" dirty="0"/>
              <a:t>úplatu za vzdělávání poskytované dle ŠVP.</a:t>
            </a:r>
          </a:p>
        </p:txBody>
      </p:sp>
    </p:spTree>
    <p:extLst>
      <p:ext uri="{BB962C8B-B14F-4D97-AF65-F5344CB8AC3E}">
        <p14:creationId xmlns:p14="http://schemas.microsoft.com/office/powerpoint/2010/main" val="318195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997196"/>
          </a:xfrm>
        </p:spPr>
        <p:txBody>
          <a:bodyPr/>
          <a:lstStyle/>
          <a:p>
            <a:r>
              <a:rPr lang="cs-CZ" sz="3600" b="1" dirty="0">
                <a:solidFill>
                  <a:srgbClr val="0073CF"/>
                </a:solidFill>
              </a:rPr>
              <a:t>Podpora žáků (dětí, studentů) při vzdělávání (rovné příležitosti)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6.2 Škola poskytuje účinnou podporu všem žákům s potřebou podpůrných opatření.</a:t>
            </a:r>
          </a:p>
          <a:p>
            <a:r>
              <a:rPr lang="cs-CZ" dirty="0"/>
              <a:t>Popis kritéria</a:t>
            </a:r>
          </a:p>
          <a:p>
            <a:pPr algn="just"/>
            <a:r>
              <a:rPr lang="cs-CZ" dirty="0"/>
              <a:t>Škola systematicky identifikuje individuální potřeby žáků při vzdělávání, v případě </a:t>
            </a:r>
            <a:r>
              <a:rPr lang="cs-CZ" dirty="0" smtClean="0"/>
              <a:t>potřeby spolupracuje </a:t>
            </a:r>
            <a:r>
              <a:rPr lang="cs-CZ" dirty="0"/>
              <a:t>s odbornými pracovišti. Má vlastní strategii práce s žáky s potřebou </a:t>
            </a:r>
            <a:r>
              <a:rPr lang="cs-CZ" dirty="0" smtClean="0"/>
              <a:t>podpůrných opatření</a:t>
            </a:r>
            <a:r>
              <a:rPr lang="cs-CZ" dirty="0"/>
              <a:t>, tuto strategii naplňuje a vyhodnocuje její účinnost. Poskytuje specifickou podporu všem žákům, kteří ji potřebují. Škola systematicky eviduje výsledky a pokroky žáků s </a:t>
            </a:r>
            <a:r>
              <a:rPr lang="cs-CZ" dirty="0" smtClean="0"/>
              <a:t>potřebou podpůrných </a:t>
            </a:r>
            <a:r>
              <a:rPr lang="cs-CZ" dirty="0"/>
              <a:t>opatření a skupin žáků se specifickými vzdělávacími potřebami a dbá o to, </a:t>
            </a:r>
            <a:r>
              <a:rPr lang="cs-CZ" dirty="0" smtClean="0"/>
              <a:t>aby dosahovali </a:t>
            </a:r>
            <a:r>
              <a:rPr lang="cs-CZ" dirty="0"/>
              <a:t>maximálního učebního pokroku. Tam, kde je to vhodné z hlediska zájmu </a:t>
            </a:r>
            <a:r>
              <a:rPr lang="cs-CZ" dirty="0" smtClean="0"/>
              <a:t>žáka, pedagogové </a:t>
            </a:r>
            <a:r>
              <a:rPr lang="cs-CZ" dirty="0"/>
              <a:t>zvou k procesu hodnocení a plánování výuky další kolegy a odborníky.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770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997196"/>
          </a:xfrm>
        </p:spPr>
        <p:txBody>
          <a:bodyPr/>
          <a:lstStyle/>
          <a:p>
            <a:r>
              <a:rPr lang="cs-CZ" sz="3600" b="1" dirty="0">
                <a:solidFill>
                  <a:srgbClr val="0073CF"/>
                </a:solidFill>
              </a:rPr>
              <a:t>Podpora žáků (dětí, studentů) při vzdělávání (rovné příležitosti)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6.3 Škola věnuje patřičnou pozornost osobnostnímu rozvoji žáků, rozvíjí u </a:t>
            </a:r>
            <a:r>
              <a:rPr lang="cs-CZ" b="1" dirty="0" smtClean="0"/>
              <a:t>nich otevřenost</a:t>
            </a:r>
            <a:r>
              <a:rPr lang="cs-CZ" b="1" dirty="0"/>
              <a:t>, toleranci a respekt vůči jinakosti a dbá na to, aby žádný žák </a:t>
            </a:r>
            <a:r>
              <a:rPr lang="cs-CZ" b="1" dirty="0" smtClean="0"/>
              <a:t>nebyl vyčleňován </a:t>
            </a:r>
            <a:r>
              <a:rPr lang="cs-CZ" b="1" dirty="0"/>
              <a:t>z kolektivu.</a:t>
            </a:r>
          </a:p>
          <a:p>
            <a:r>
              <a:rPr lang="cs-CZ" dirty="0"/>
              <a:t>Popis kritéria</a:t>
            </a:r>
          </a:p>
          <a:p>
            <a:pPr algn="just"/>
            <a:r>
              <a:rPr lang="cs-CZ" dirty="0"/>
              <a:t>Pedagogové školy přistupují ke každému žákovi s respektem, vytvářejí pro každého žáka </a:t>
            </a:r>
            <a:r>
              <a:rPr lang="cs-CZ" dirty="0" smtClean="0"/>
              <a:t>rovné příležitosti </a:t>
            </a:r>
            <a:r>
              <a:rPr lang="cs-CZ" dirty="0"/>
              <a:t>k jeho zapojení do kolektivu ostatních žáků. Svým jednáním podporují rozvoj </a:t>
            </a:r>
            <a:r>
              <a:rPr lang="cs-CZ" dirty="0" smtClean="0"/>
              <a:t>učící se </a:t>
            </a:r>
            <a:r>
              <a:rPr lang="cs-CZ" dirty="0"/>
              <a:t>komunity, ve které se každý žák cítí být přijímán a podporován v rozvoji svého potenciálu</a:t>
            </a:r>
            <a:r>
              <a:rPr lang="cs-CZ" dirty="0" smtClean="0"/>
              <a:t>. Jsou </a:t>
            </a:r>
            <a:r>
              <a:rPr lang="cs-CZ" dirty="0"/>
              <a:t>si vědomi svých vlastních postojů, hodnot, zkušeností i předsudků a jejich </a:t>
            </a:r>
            <a:r>
              <a:rPr lang="cs-CZ" dirty="0" smtClean="0"/>
              <a:t>vlivu na </a:t>
            </a:r>
            <a:r>
              <a:rPr lang="cs-CZ" dirty="0"/>
              <a:t>komunikaci s žáky a jejich rodinami i na celý pedagogický proces. </a:t>
            </a:r>
          </a:p>
        </p:txBody>
      </p:sp>
    </p:spTree>
    <p:extLst>
      <p:ext uri="{BB962C8B-B14F-4D97-AF65-F5344CB8AC3E}">
        <p14:creationId xmlns:p14="http://schemas.microsoft.com/office/powerpoint/2010/main" val="269587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997196"/>
          </a:xfrm>
        </p:spPr>
        <p:txBody>
          <a:bodyPr/>
          <a:lstStyle/>
          <a:p>
            <a:r>
              <a:rPr lang="cs-CZ" sz="3600" b="1" dirty="0">
                <a:solidFill>
                  <a:srgbClr val="0073CF"/>
                </a:solidFill>
              </a:rPr>
              <a:t>Podpora žáků (dětí, studentů) při vzdělávání (rovné příležitosti)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pPr algn="just"/>
            <a:r>
              <a:rPr lang="cs-CZ" dirty="0" smtClean="0"/>
              <a:t>V </a:t>
            </a:r>
            <a:r>
              <a:rPr lang="cs-CZ" dirty="0"/>
              <a:t>komunikaci s </a:t>
            </a:r>
            <a:r>
              <a:rPr lang="cs-CZ" dirty="0" smtClean="0"/>
              <a:t>žáky, jejich </a:t>
            </a:r>
            <a:r>
              <a:rPr lang="cs-CZ" dirty="0"/>
              <a:t>rodiči i v nabídce aktivit pro žáky se vyvarují </a:t>
            </a:r>
            <a:r>
              <a:rPr lang="cs-CZ" dirty="0" err="1"/>
              <a:t>stereotypizace</a:t>
            </a:r>
            <a:r>
              <a:rPr lang="cs-CZ" dirty="0"/>
              <a:t> (např. na základě </a:t>
            </a:r>
            <a:r>
              <a:rPr lang="cs-CZ" dirty="0" smtClean="0"/>
              <a:t>genderu, etnicity</a:t>
            </a:r>
            <a:r>
              <a:rPr lang="cs-CZ" dirty="0"/>
              <a:t>, národnosti, vyznání apod.). Pedagogové přizpůsobují prostředí třídy a učební </a:t>
            </a:r>
            <a:r>
              <a:rPr lang="cs-CZ" dirty="0" smtClean="0"/>
              <a:t>aktivity tak</a:t>
            </a:r>
            <a:r>
              <a:rPr lang="cs-CZ" dirty="0"/>
              <a:t>, aby se na nich mohli podílet i žáci s potřebou podpůrných opatření. S </a:t>
            </a:r>
            <a:r>
              <a:rPr lang="cs-CZ" dirty="0" smtClean="0"/>
              <a:t>rozmanitostí ve </a:t>
            </a:r>
            <a:r>
              <a:rPr lang="cs-CZ" dirty="0"/>
              <a:t>školním společenství pracují jako s důležitým východiskem při plánování a </a:t>
            </a:r>
            <a:r>
              <a:rPr lang="cs-CZ" dirty="0" smtClean="0"/>
              <a:t>realizaci  vzdělávání </a:t>
            </a:r>
            <a:r>
              <a:rPr lang="cs-CZ" dirty="0"/>
              <a:t>žáků. Ve vzdělávání využívají zdrojů, které odrážejí etnickou, sociokulturní a </a:t>
            </a:r>
            <a:r>
              <a:rPr lang="cs-CZ" dirty="0" smtClean="0"/>
              <a:t>jinou rozmanitost </a:t>
            </a:r>
            <a:r>
              <a:rPr lang="cs-CZ" dirty="0"/>
              <a:t>žáků a rodin zastoupených ve třídě nebo škole. Škola systematicky používá </a:t>
            </a:r>
            <a:r>
              <a:rPr lang="cs-CZ" dirty="0" smtClean="0"/>
              <a:t>nástroje zaměřené </a:t>
            </a:r>
            <a:r>
              <a:rPr lang="cs-CZ" dirty="0"/>
              <a:t>na vzájemné poznávání a posilování sociálních a personálních dovedností. </a:t>
            </a:r>
            <a:r>
              <a:rPr lang="cs-CZ" dirty="0" smtClean="0"/>
              <a:t>Škola zapojuje </a:t>
            </a:r>
            <a:r>
              <a:rPr lang="cs-CZ" dirty="0"/>
              <a:t>všechny žáky do školních akcí a aktivit a v případě potřeby poskytuje žákům </a:t>
            </a:r>
            <a:r>
              <a:rPr lang="cs-CZ" dirty="0" smtClean="0"/>
              <a:t>zvláštní podporu</a:t>
            </a:r>
            <a:r>
              <a:rPr lang="cs-CZ" dirty="0"/>
              <a:t>, která zapojení umožní.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613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1" y="4185286"/>
            <a:ext cx="5885499" cy="871537"/>
          </a:xfrm>
        </p:spPr>
        <p:txBody>
          <a:bodyPr/>
          <a:lstStyle/>
          <a:p>
            <a:r>
              <a:rPr lang="cs-CZ" dirty="0" smtClean="0"/>
              <a:t>Zjištění ČŠI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85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Vlastní 107">
      <a:dk1>
        <a:sysClr val="windowText" lastClr="000000"/>
      </a:dk1>
      <a:lt1>
        <a:sysClr val="window" lastClr="FFFFFF"/>
      </a:lt1>
      <a:dk2>
        <a:srgbClr val="0073CF"/>
      </a:dk2>
      <a:lt2>
        <a:srgbClr val="C60C30"/>
      </a:lt2>
      <a:accent1>
        <a:srgbClr val="0073CF"/>
      </a:accent1>
      <a:accent2>
        <a:srgbClr val="C60C30"/>
      </a:accent2>
      <a:accent3>
        <a:srgbClr val="9A9B9C"/>
      </a:accent3>
      <a:accent4>
        <a:srgbClr val="FEB729"/>
      </a:accent4>
      <a:accent5>
        <a:srgbClr val="A3502B"/>
      </a:accent5>
      <a:accent6>
        <a:srgbClr val="00A650"/>
      </a:accent6>
      <a:hlink>
        <a:srgbClr val="0073CF"/>
      </a:hlink>
      <a:folHlink>
        <a:srgbClr val="C60C30"/>
      </a:folHlink>
    </a:clrScheme>
    <a:fontScheme name="Vlastní 209">
      <a:majorFont>
        <a:latin typeface="Crimson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projektová ČŠI">
  <a:themeElements>
    <a:clrScheme name="Vlastní 107">
      <a:dk1>
        <a:sysClr val="windowText" lastClr="000000"/>
      </a:dk1>
      <a:lt1>
        <a:sysClr val="window" lastClr="FFFFFF"/>
      </a:lt1>
      <a:dk2>
        <a:srgbClr val="0073CF"/>
      </a:dk2>
      <a:lt2>
        <a:srgbClr val="C60C30"/>
      </a:lt2>
      <a:accent1>
        <a:srgbClr val="0073CF"/>
      </a:accent1>
      <a:accent2>
        <a:srgbClr val="C60C30"/>
      </a:accent2>
      <a:accent3>
        <a:srgbClr val="9A9B9C"/>
      </a:accent3>
      <a:accent4>
        <a:srgbClr val="FEB729"/>
      </a:accent4>
      <a:accent5>
        <a:srgbClr val="A3502B"/>
      </a:accent5>
      <a:accent6>
        <a:srgbClr val="00A650"/>
      </a:accent6>
      <a:hlink>
        <a:srgbClr val="0073CF"/>
      </a:hlink>
      <a:folHlink>
        <a:srgbClr val="C60C30"/>
      </a:folHlink>
    </a:clrScheme>
    <a:fontScheme name="Vlastní 209">
      <a:majorFont>
        <a:latin typeface="Crimson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13279</TotalTime>
  <Words>2602</Words>
  <Application>Microsoft Office PowerPoint</Application>
  <PresentationFormat>Širokoúhlá obrazovka</PresentationFormat>
  <Paragraphs>359</Paragraphs>
  <Slides>33</Slides>
  <Notes>26</Notes>
  <HiddenSlides>0</HiddenSlides>
  <MMClips>0</MMClips>
  <ScaleCrop>false</ScaleCrop>
  <HeadingPairs>
    <vt:vector size="8" baseType="variant">
      <vt:variant>
        <vt:lpstr>Použitá písma</vt:lpstr>
      </vt:variant>
      <vt:variant>
        <vt:i4>9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33</vt:i4>
      </vt:variant>
      <vt:variant>
        <vt:lpstr>Vlastní prezentace</vt:lpstr>
      </vt:variant>
      <vt:variant>
        <vt:i4>1</vt:i4>
      </vt:variant>
    </vt:vector>
  </HeadingPairs>
  <TitlesOfParts>
    <vt:vector size="45" baseType="lpstr">
      <vt:lpstr>Segoe UI</vt:lpstr>
      <vt:lpstr>Symbol</vt:lpstr>
      <vt:lpstr>Arial</vt:lpstr>
      <vt:lpstr>Calibri</vt:lpstr>
      <vt:lpstr>Wingdings</vt:lpstr>
      <vt:lpstr>Segoe UI Semibold</vt:lpstr>
      <vt:lpstr>Minion Pro</vt:lpstr>
      <vt:lpstr>Crimson</vt:lpstr>
      <vt:lpstr>Times New Roman</vt:lpstr>
      <vt:lpstr>Motiv Office</vt:lpstr>
      <vt:lpstr>2_projektová ČŠI</vt:lpstr>
      <vt:lpstr>Rovné příležitosti ve vzdělávání z pohledu ČŠI </vt:lpstr>
      <vt:lpstr>Kritéria hodnocení</vt:lpstr>
      <vt:lpstr>Prezentace aplikace PowerPoint</vt:lpstr>
      <vt:lpstr>Prezentace aplikace PowerPoint</vt:lpstr>
      <vt:lpstr>Podpora žáků (dětí, studentů) při vzdělávání (rovné příležitosti) </vt:lpstr>
      <vt:lpstr>Podpora žáků (dětí, studentů) při vzdělávání (rovné příležitosti)</vt:lpstr>
      <vt:lpstr>Podpora žáků (dětí, studentů) při vzdělávání (rovné příležitosti)</vt:lpstr>
      <vt:lpstr>Podpora žáků (dětí, studentů) při vzdělávání (rovné příležitosti)</vt:lpstr>
      <vt:lpstr>Zjištění ČŠI </vt:lpstr>
      <vt:lpstr>Faktory ovlivňující vzdělávací výsledky</vt:lpstr>
      <vt:lpstr>Ve spolupráci školy s rodiči a dovednosti motivovat žáky má ČR značné rezervy</vt:lpstr>
      <vt:lpstr>Jak se daří v našich školách žákům, kteří vynikají?</vt:lpstr>
      <vt:lpstr>Jak si učitelé věří, že dokážou motivovat a zapojit žáky do výuky</vt:lpstr>
      <vt:lpstr>Pomoc žákům ze strany školy po vyučování</vt:lpstr>
      <vt:lpstr>Prezentace aplikace PowerPoint</vt:lpstr>
      <vt:lpstr>Prezentace aplikace PowerPoint</vt:lpstr>
      <vt:lpstr>Proč by se měli učitelé starat o motivaci žáků</vt:lpstr>
      <vt:lpstr>Proč by měli učitelé pracovat na tom, aby se žáci ve škole cítili dobře?</vt:lpstr>
      <vt:lpstr>Prezentace aplikace PowerPoint</vt:lpstr>
      <vt:lpstr>Prezentace aplikace PowerPoint</vt:lpstr>
      <vt:lpstr>Další vzdělávání učitelů na pracovišti –  co tím vlastně myslíme? </vt:lpstr>
      <vt:lpstr>Kam se ztrácí potřeby žáků se SVP  při přechodu ze ZŠ na SŠ?</vt:lpstr>
      <vt:lpstr>Lepšímu klimatu na školách prospívají preventivní aktivity</vt:lpstr>
      <vt:lpstr>Podpora školních aktivit</vt:lpstr>
      <vt:lpstr>Prezentace aplikace PowerPoint</vt:lpstr>
      <vt:lpstr>Prezentace aplikace PowerPoint</vt:lpstr>
      <vt:lpstr>Závěr</vt:lpstr>
      <vt:lpstr>Faktory ovlivňující výsledky žáka</vt:lpstr>
      <vt:lpstr>Proč má význam přemýšlet o tom, co učitelé ve třídě dělají či nedělají?</vt:lpstr>
      <vt:lpstr>K zamyšlení</vt:lpstr>
      <vt:lpstr>Důležitý je přístup učitele k žákům</vt:lpstr>
      <vt:lpstr>Učitelé</vt:lpstr>
      <vt:lpstr>Děkuji za pozornost</vt:lpstr>
      <vt:lpstr>SMYČKA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Marek Anděl</dc:creator>
  <cp:lastModifiedBy>Spalová Zdenka</cp:lastModifiedBy>
  <cp:revision>736</cp:revision>
  <cp:lastPrinted>2018-12-05T08:05:37Z</cp:lastPrinted>
  <dcterms:created xsi:type="dcterms:W3CDTF">2017-11-10T14:13:41Z</dcterms:created>
  <dcterms:modified xsi:type="dcterms:W3CDTF">2019-06-04T13:18:10Z</dcterms:modified>
</cp:coreProperties>
</file>